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74" r:id="rId6"/>
    <p:sldId id="259" r:id="rId7"/>
    <p:sldId id="261" r:id="rId8"/>
    <p:sldId id="260" r:id="rId9"/>
    <p:sldId id="263" r:id="rId10"/>
    <p:sldId id="264" r:id="rId11"/>
    <p:sldId id="268" r:id="rId12"/>
    <p:sldId id="276" r:id="rId13"/>
    <p:sldId id="269" r:id="rId14"/>
    <p:sldId id="270" r:id="rId15"/>
    <p:sldId id="271" r:id="rId16"/>
    <p:sldId id="282" r:id="rId17"/>
    <p:sldId id="272" r:id="rId18"/>
    <p:sldId id="283" r:id="rId19"/>
    <p:sldId id="273" r:id="rId20"/>
    <p:sldId id="275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74E"/>
    <a:srgbClr val="000F2D"/>
    <a:srgbClr val="F1F6F9"/>
    <a:srgbClr val="394867"/>
    <a:srgbClr val="86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3873D-121E-414B-B4AF-69A43FF1AAAB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BACF-0523-4271-AEE8-22E2266BB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26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4EC3-C173-4318-B6CA-3952DFE5B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8B3E0-FD1D-429C-8122-93936A94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71AC-610B-4C5C-AC82-E668A448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1186D-DCD8-46FF-82F3-B6CA5800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AF8AC-B4A0-4689-A7C1-FF2D5ECB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6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2867-C87E-42A9-BEAF-2CDD4157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1C084-89C9-4B59-817B-B1D675A90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4105-EF31-44F3-988A-02AE99B1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E0F0-94DF-4B78-807C-3C9BDD5B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31332-1F42-4E51-96AE-54F7345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0473C-C407-426C-B976-BEC73AC7F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6C64-59F9-4BBC-9BA9-38198DADF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F2FF-5638-4403-B70E-DBBD7C30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0A0B-39A7-409F-BDB3-E3F9AFCA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D11E-1CA7-4F57-81F8-9B4C4E44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192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"/>
            <a:ext cx="12192000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614467" y="624116"/>
            <a:ext cx="1277971" cy="13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10716701" y="2341701"/>
            <a:ext cx="1475300" cy="248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900865" y="715051"/>
            <a:ext cx="777528" cy="61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409247" y="3190384"/>
            <a:ext cx="520968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8543633" y="5550467"/>
            <a:ext cx="1879168" cy="13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450565" y="271167"/>
            <a:ext cx="378040" cy="35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453300" y="472301"/>
            <a:ext cx="27196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9972124" y="582984"/>
            <a:ext cx="2345515" cy="93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7" y="5099067"/>
            <a:ext cx="4600240" cy="175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11476109" y="5698688"/>
            <a:ext cx="929121" cy="9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75551" y="1299385"/>
            <a:ext cx="512532" cy="3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7043867" y="1"/>
            <a:ext cx="1600300" cy="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80800" y="1823833"/>
            <a:ext cx="5830400" cy="28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80800" y="4732767"/>
            <a:ext cx="5830400" cy="62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542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614700" y="2186609"/>
            <a:ext cx="4273600" cy="19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5400"/>
              <a:buFont typeface="Oswald SemiBold"/>
              <a:buNone/>
              <a:defRPr sz="72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defRPr sz="8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5614700" y="4069616"/>
            <a:ext cx="4273600" cy="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748300" y="1876867"/>
            <a:ext cx="3696400" cy="3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Font typeface="Oswald SemiBold"/>
              <a:buNone/>
              <a:defRPr sz="23999">
                <a:solidFill>
                  <a:srgbClr val="FFFFF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3064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200" y="1712533"/>
            <a:ext cx="10272000" cy="4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566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-23017" t="-6629" r="35764" b="-7084"/>
          <a:stretch/>
        </p:blipFill>
        <p:spPr>
          <a:xfrm>
            <a:off x="10854134" y="4666134"/>
            <a:ext cx="1337868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l="39564" t="45574" r="40236" b="40527"/>
          <a:stretch/>
        </p:blipFill>
        <p:spPr>
          <a:xfrm>
            <a:off x="316067" y="0"/>
            <a:ext cx="1032000" cy="71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2295967" y="5734967"/>
            <a:ext cx="600532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383932" y="2769000"/>
            <a:ext cx="34156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6392468" y="2769000"/>
            <a:ext cx="34156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2383932" y="3326267"/>
            <a:ext cx="34156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6392467" y="3326267"/>
            <a:ext cx="34156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560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94400"/>
            <a:ext cx="6060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857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60000" y="2082440"/>
            <a:ext cx="44884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SemiBold"/>
              <a:buNone/>
              <a:defRPr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960000" y="3916760"/>
            <a:ext cx="3398800" cy="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425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447400" y="1667100"/>
            <a:ext cx="3809600" cy="1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7543000" y="3293200"/>
            <a:ext cx="3511200" cy="1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059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31">
            <a:off x="10258005" y="1203177"/>
            <a:ext cx="1210424" cy="118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l="34871" t="11017" r="7287" b="12418"/>
          <a:stretch/>
        </p:blipFill>
        <p:spPr>
          <a:xfrm>
            <a:off x="1" y="4958067"/>
            <a:ext cx="1317268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10240301" y="1314334"/>
            <a:ext cx="498500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5">
            <a:alphaModFix/>
          </a:blip>
          <a:srcRect l="27028" t="46113" r="26176" b="29942"/>
          <a:stretch/>
        </p:blipFill>
        <p:spPr>
          <a:xfrm>
            <a:off x="546967" y="0"/>
            <a:ext cx="1068600" cy="5467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708065" y="1817031"/>
            <a:ext cx="39232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SemiBold"/>
              <a:buNone/>
              <a:defRPr sz="4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08065" y="3152320"/>
            <a:ext cx="39232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03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FF21-F4AA-435D-AC1E-197303AD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84DA9-DF7F-4BEB-B8F7-6DDA14CE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38DA-2FB3-47D7-BB74-960BB91C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8F4CF-786E-47B7-9A3E-6BAAA175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FED51-1F50-455D-AF92-4FCBFE3A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14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l="27630" t="22639" r="24836" b="44286"/>
          <a:stretch/>
        </p:blipFill>
        <p:spPr>
          <a:xfrm rot="10800000">
            <a:off x="233217" y="1"/>
            <a:ext cx="1879168" cy="13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t="41584" r="73535" b="39605"/>
          <a:stretch/>
        </p:blipFill>
        <p:spPr>
          <a:xfrm>
            <a:off x="9846391" y="5297833"/>
            <a:ext cx="2345600" cy="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4">
            <a:alphaModFix/>
          </a:blip>
          <a:srcRect l="57606" t="33611" r="13570" b="38788"/>
          <a:stretch/>
        </p:blipFill>
        <p:spPr>
          <a:xfrm flipH="1">
            <a:off x="7" y="4887367"/>
            <a:ext cx="3265760" cy="17589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152000" y="594400"/>
            <a:ext cx="3080400" cy="2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332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379334"/>
            <a:ext cx="7436272" cy="117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7591767" y="4724132"/>
            <a:ext cx="4600240" cy="192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1598600" y="2080733"/>
            <a:ext cx="8994800" cy="17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7800"/>
              <a:buFont typeface="Oswald SemiBold"/>
              <a:buNone/>
              <a:defRPr sz="104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4305000" y="3804364"/>
            <a:ext cx="35820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None/>
              <a:defRPr sz="21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2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60000" y="2517335"/>
            <a:ext cx="4554800" cy="20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5994567" y="1241301"/>
            <a:ext cx="1484400" cy="9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7567168" y="1091403"/>
            <a:ext cx="34484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7567168" y="1436800"/>
            <a:ext cx="34484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5994400" y="2977119"/>
            <a:ext cx="1484400" cy="9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6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7567001" y="2827220"/>
            <a:ext cx="34484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7567001" y="3172617"/>
            <a:ext cx="34484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5994567" y="4712936"/>
            <a:ext cx="1484400" cy="9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9066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7567168" y="4563037"/>
            <a:ext cx="3448400" cy="5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7567168" y="4908435"/>
            <a:ext cx="3448400" cy="9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276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1219206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8089923" y="5986286"/>
            <a:ext cx="512215" cy="5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5659700"/>
            <a:ext cx="618568" cy="11706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950967" y="1717952"/>
            <a:ext cx="6200400" cy="4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50967" y="594400"/>
            <a:ext cx="620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051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10107000" y="4945567"/>
            <a:ext cx="1923368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562501" y="5176467"/>
            <a:ext cx="967332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808367" y="2277434"/>
            <a:ext cx="475600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86">
            <a:off x="10929006" y="1161154"/>
            <a:ext cx="700724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014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1219206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11497990" y="5455520"/>
            <a:ext cx="512215" cy="5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5659700"/>
            <a:ext cx="618568" cy="1170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960000" y="594400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70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l="28010" t="23219" r="22379" b="27978"/>
          <a:stretch/>
        </p:blipFill>
        <p:spPr>
          <a:xfrm>
            <a:off x="311101" y="502667"/>
            <a:ext cx="967332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l="25521" t="15361" r="20154" b="22645"/>
          <a:stretch/>
        </p:blipFill>
        <p:spPr>
          <a:xfrm>
            <a:off x="11784401" y="2109834"/>
            <a:ext cx="833804" cy="9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2558900" y="2322505"/>
            <a:ext cx="30272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2558900" y="2716205"/>
            <a:ext cx="30272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7746836" y="2322505"/>
            <a:ext cx="30272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4"/>
          </p:nvPr>
        </p:nvSpPr>
        <p:spPr>
          <a:xfrm>
            <a:off x="7746836" y="2716205"/>
            <a:ext cx="30272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2558900" y="4373260"/>
            <a:ext cx="30272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6"/>
          </p:nvPr>
        </p:nvSpPr>
        <p:spPr>
          <a:xfrm>
            <a:off x="2558900" y="4766960"/>
            <a:ext cx="30272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7"/>
          </p:nvPr>
        </p:nvSpPr>
        <p:spPr>
          <a:xfrm>
            <a:off x="7746836" y="4373260"/>
            <a:ext cx="30272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8"/>
          </p:nvPr>
        </p:nvSpPr>
        <p:spPr>
          <a:xfrm>
            <a:off x="7746836" y="4766960"/>
            <a:ext cx="30272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9" hasCustomPrompt="1"/>
          </p:nvPr>
        </p:nvSpPr>
        <p:spPr>
          <a:xfrm>
            <a:off x="1613900" y="25494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13" hasCustomPrompt="1"/>
          </p:nvPr>
        </p:nvSpPr>
        <p:spPr>
          <a:xfrm>
            <a:off x="1613900" y="46215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14" hasCustomPrompt="1"/>
          </p:nvPr>
        </p:nvSpPr>
        <p:spPr>
          <a:xfrm>
            <a:off x="6801833" y="25494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15" hasCustomPrompt="1"/>
          </p:nvPr>
        </p:nvSpPr>
        <p:spPr>
          <a:xfrm>
            <a:off x="6801833" y="46215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07765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121920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960000" y="594400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130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1163200" y="2653664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1163200" y="3047364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4669200" y="2653664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"/>
          </p:nvPr>
        </p:nvSpPr>
        <p:spPr>
          <a:xfrm>
            <a:off x="4669200" y="3047364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5"/>
          </p:nvPr>
        </p:nvSpPr>
        <p:spPr>
          <a:xfrm>
            <a:off x="8175200" y="2653664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6"/>
          </p:nvPr>
        </p:nvSpPr>
        <p:spPr>
          <a:xfrm>
            <a:off x="8175200" y="3047364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7"/>
          </p:nvPr>
        </p:nvSpPr>
        <p:spPr>
          <a:xfrm>
            <a:off x="1163200" y="4840600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8"/>
          </p:nvPr>
        </p:nvSpPr>
        <p:spPr>
          <a:xfrm>
            <a:off x="1163200" y="5234300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9"/>
          </p:nvPr>
        </p:nvSpPr>
        <p:spPr>
          <a:xfrm>
            <a:off x="4669200" y="4840600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13"/>
          </p:nvPr>
        </p:nvSpPr>
        <p:spPr>
          <a:xfrm>
            <a:off x="4669200" y="5234300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4"/>
          </p:nvPr>
        </p:nvSpPr>
        <p:spPr>
          <a:xfrm>
            <a:off x="8175200" y="4840600"/>
            <a:ext cx="2853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5"/>
          </p:nvPr>
        </p:nvSpPr>
        <p:spPr>
          <a:xfrm>
            <a:off x="8175200" y="5234300"/>
            <a:ext cx="2853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1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DD0-ED57-4458-BDC5-2C962E48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62D1F-FAA1-4005-B597-2B40CDD7C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254B-F39C-438C-A93B-E6569A40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03084-E1B9-497E-A7B1-FBF571FA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28FA6-1D40-4C4F-8253-34510011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2509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6096000" y="783297"/>
            <a:ext cx="4745200" cy="16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6096000" y="4707933"/>
            <a:ext cx="52824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2400" b="1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2400" b="1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2400" b="1">
                <a:solidFill>
                  <a:srgbClr val="FFFFFF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 flipH="1">
            <a:off x="6096033" y="2065931"/>
            <a:ext cx="4745200" cy="1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089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960000" y="594400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"/>
          </p:nvPr>
        </p:nvSpPr>
        <p:spPr>
          <a:xfrm>
            <a:off x="1163200" y="3079291"/>
            <a:ext cx="3314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2"/>
          </p:nvPr>
        </p:nvSpPr>
        <p:spPr>
          <a:xfrm>
            <a:off x="1163200" y="3427260"/>
            <a:ext cx="33148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3"/>
          </p:nvPr>
        </p:nvSpPr>
        <p:spPr>
          <a:xfrm>
            <a:off x="7714000" y="3079291"/>
            <a:ext cx="3314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4"/>
          </p:nvPr>
        </p:nvSpPr>
        <p:spPr>
          <a:xfrm>
            <a:off x="7714000" y="3427260"/>
            <a:ext cx="33148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5"/>
          </p:nvPr>
        </p:nvSpPr>
        <p:spPr>
          <a:xfrm>
            <a:off x="4438584" y="4711376"/>
            <a:ext cx="33148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6"/>
          </p:nvPr>
        </p:nvSpPr>
        <p:spPr>
          <a:xfrm>
            <a:off x="4438600" y="5056171"/>
            <a:ext cx="33148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7" hasCustomPrompt="1"/>
          </p:nvPr>
        </p:nvSpPr>
        <p:spPr>
          <a:xfrm>
            <a:off x="2383800" y="20253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8" hasCustomPrompt="1"/>
          </p:nvPr>
        </p:nvSpPr>
        <p:spPr>
          <a:xfrm>
            <a:off x="5659200" y="3655232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9" hasCustomPrompt="1"/>
          </p:nvPr>
        </p:nvSpPr>
        <p:spPr>
          <a:xfrm>
            <a:off x="8934600" y="2025333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648404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"/>
            <a:ext cx="121920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458933" y="594400"/>
            <a:ext cx="77576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5308667" y="2883200"/>
            <a:ext cx="2684800" cy="88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5308667" y="5229533"/>
            <a:ext cx="2684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8531729" y="2883200"/>
            <a:ext cx="2684800" cy="88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8531729" y="5229533"/>
            <a:ext cx="2684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5" hasCustomPrompt="1"/>
          </p:nvPr>
        </p:nvSpPr>
        <p:spPr>
          <a:xfrm>
            <a:off x="6214267" y="1900700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6" hasCustomPrompt="1"/>
          </p:nvPr>
        </p:nvSpPr>
        <p:spPr>
          <a:xfrm>
            <a:off x="9437333" y="1900700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 idx="7" hasCustomPrompt="1"/>
          </p:nvPr>
        </p:nvSpPr>
        <p:spPr>
          <a:xfrm>
            <a:off x="6214267" y="4250167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8" hasCustomPrompt="1"/>
          </p:nvPr>
        </p:nvSpPr>
        <p:spPr>
          <a:xfrm>
            <a:off x="9437333" y="4250167"/>
            <a:ext cx="8736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05078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12192000" cy="685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2821596" y="2526893"/>
            <a:ext cx="6548800" cy="1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Font typeface="Oswald SemiBold"/>
              <a:buNone/>
              <a:defRPr sz="2533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4589400" y="3985107"/>
            <a:ext cx="30132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l="27028" t="30941" r="26176" b="29940"/>
          <a:stretch/>
        </p:blipFill>
        <p:spPr>
          <a:xfrm>
            <a:off x="10296100" y="819967"/>
            <a:ext cx="1427200" cy="11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l="27630" t="22638" r="24836" b="28017"/>
          <a:stretch/>
        </p:blipFill>
        <p:spPr>
          <a:xfrm>
            <a:off x="1861733" y="5035301"/>
            <a:ext cx="731600" cy="7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l="9414" t="16223" r="43250" b="19927"/>
          <a:stretch/>
        </p:blipFill>
        <p:spPr>
          <a:xfrm rot="9" flipH="1">
            <a:off x="0" y="452034"/>
            <a:ext cx="1605800" cy="216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93">
            <a:off x="1493400" y="432339"/>
            <a:ext cx="606597" cy="593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05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1345945" y="2769000"/>
            <a:ext cx="26708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4760600" y="2769000"/>
            <a:ext cx="26708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3"/>
          </p:nvPr>
        </p:nvSpPr>
        <p:spPr>
          <a:xfrm>
            <a:off x="1345945" y="3326267"/>
            <a:ext cx="267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4"/>
          </p:nvPr>
        </p:nvSpPr>
        <p:spPr>
          <a:xfrm>
            <a:off x="4760600" y="3326267"/>
            <a:ext cx="267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5"/>
          </p:nvPr>
        </p:nvSpPr>
        <p:spPr>
          <a:xfrm>
            <a:off x="8175255" y="2769000"/>
            <a:ext cx="26708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6"/>
          </p:nvPr>
        </p:nvSpPr>
        <p:spPr>
          <a:xfrm>
            <a:off x="8175255" y="3326267"/>
            <a:ext cx="267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7816333" y="5503901"/>
            <a:ext cx="1923368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10968234" y="252534"/>
            <a:ext cx="967332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722200" y="5252501"/>
            <a:ext cx="475600" cy="542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907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379334"/>
            <a:ext cx="7436272" cy="117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7591767" y="4724132"/>
            <a:ext cx="4600240" cy="192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2521600" y="1721367"/>
            <a:ext cx="7148800" cy="3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104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3326000" y="4609067"/>
            <a:ext cx="5540000" cy="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8006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971200" y="966833"/>
            <a:ext cx="4249600" cy="11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SemiBold"/>
              <a:buNone/>
              <a:defRPr sz="56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3971200" y="1810700"/>
            <a:ext cx="4249600" cy="4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2" hasCustomPrompt="1"/>
          </p:nvPr>
        </p:nvSpPr>
        <p:spPr>
          <a:xfrm>
            <a:off x="3971200" y="2532976"/>
            <a:ext cx="4249600" cy="11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SemiBold"/>
              <a:buNone/>
              <a:defRPr sz="56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3971200" y="3376843"/>
            <a:ext cx="4249600" cy="4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 idx="4" hasCustomPrompt="1"/>
          </p:nvPr>
        </p:nvSpPr>
        <p:spPr>
          <a:xfrm>
            <a:off x="3971200" y="4099119"/>
            <a:ext cx="4249600" cy="11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4200"/>
              <a:buFont typeface="Oswald SemiBold"/>
              <a:buNone/>
              <a:defRPr sz="56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5"/>
          </p:nvPr>
        </p:nvSpPr>
        <p:spPr>
          <a:xfrm>
            <a:off x="3971200" y="4942985"/>
            <a:ext cx="4249600" cy="4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1734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subTitle" idx="1"/>
          </p:nvPr>
        </p:nvSpPr>
        <p:spPr>
          <a:xfrm>
            <a:off x="1668065" y="4731067"/>
            <a:ext cx="39140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2"/>
          </p:nvPr>
        </p:nvSpPr>
        <p:spPr>
          <a:xfrm>
            <a:off x="1668065" y="5186733"/>
            <a:ext cx="3914000" cy="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3"/>
          </p:nvPr>
        </p:nvSpPr>
        <p:spPr>
          <a:xfrm>
            <a:off x="6609935" y="4731067"/>
            <a:ext cx="3914000" cy="6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2000"/>
              <a:buFont typeface="Oswald"/>
              <a:buNone/>
              <a:defRPr sz="2667">
                <a:solidFill>
                  <a:srgbClr val="FF87D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4"/>
          </p:nvPr>
        </p:nvSpPr>
        <p:spPr>
          <a:xfrm>
            <a:off x="6609935" y="5186733"/>
            <a:ext cx="3914000" cy="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2177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l="9413" t="16223" r="9647" b="19927"/>
          <a:stretch/>
        </p:blipFill>
        <p:spPr>
          <a:xfrm>
            <a:off x="643367" y="474400"/>
            <a:ext cx="1584120" cy="1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l="21169" t="19643" r="20622" b="20687"/>
          <a:stretch/>
        </p:blipFill>
        <p:spPr>
          <a:xfrm>
            <a:off x="521733" y="4906300"/>
            <a:ext cx="1020032" cy="10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10341801" y="1165867"/>
            <a:ext cx="498500" cy="4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1568367" y="2355363"/>
            <a:ext cx="392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SemiBold"/>
              <a:buNone/>
              <a:defRPr sz="4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1568369" y="3149237"/>
            <a:ext cx="39232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498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 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741767" y="4656632"/>
            <a:ext cx="1277971" cy="13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l="29180" t="44839" r="28356" b="29298"/>
          <a:stretch/>
        </p:blipFill>
        <p:spPr>
          <a:xfrm>
            <a:off x="9181467" y="0"/>
            <a:ext cx="2616100" cy="159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6708067" y="2355363"/>
            <a:ext cx="392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3000"/>
              <a:buFont typeface="Oswald SemiBold"/>
              <a:buNone/>
              <a:defRPr sz="4000">
                <a:solidFill>
                  <a:srgbClr val="FF87D7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6708065" y="3149237"/>
            <a:ext cx="39232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900"/>
              <a:buNone/>
              <a:defRPr sz="2533">
                <a:solidFill>
                  <a:srgbClr val="FF87D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64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F670-96C0-445B-A6E0-042ECA2E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F2C2-E2A4-4242-8EEB-3C55C30E3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8E74C-8FAC-4171-9BC2-7F9AA347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B7C4-A03F-4B39-8491-48450630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DD725-F159-4D7E-A1E1-3CAC49DE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2B986-741C-4272-AA50-076788C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860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815717" y="2399772"/>
            <a:ext cx="4108000" cy="3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2"/>
          </p:nvPr>
        </p:nvSpPr>
        <p:spPr>
          <a:xfrm>
            <a:off x="6268283" y="2399772"/>
            <a:ext cx="4108000" cy="3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45871" t="39703" r="40129" b="40808"/>
          <a:stretch/>
        </p:blipFill>
        <p:spPr>
          <a:xfrm>
            <a:off x="1" y="5089601"/>
            <a:ext cx="960000" cy="1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l="29180" t="44839" r="28356" b="29298"/>
          <a:stretch/>
        </p:blipFill>
        <p:spPr>
          <a:xfrm rot="5400000">
            <a:off x="10087234" y="1502067"/>
            <a:ext cx="2616100" cy="1593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5796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960000" y="594408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ctrTitle" idx="2"/>
          </p:nvPr>
        </p:nvSpPr>
        <p:spPr>
          <a:xfrm flipH="1">
            <a:off x="6895000" y="5687267"/>
            <a:ext cx="3561600" cy="5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 flipH="1">
            <a:off x="6895000" y="4629096"/>
            <a:ext cx="3561600" cy="11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ctrTitle" idx="3"/>
          </p:nvPr>
        </p:nvSpPr>
        <p:spPr>
          <a:xfrm flipH="1">
            <a:off x="6895000" y="4172300"/>
            <a:ext cx="3561600" cy="5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 flipH="1">
            <a:off x="6895000" y="3114131"/>
            <a:ext cx="3561600" cy="11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ctrTitle" idx="5"/>
          </p:nvPr>
        </p:nvSpPr>
        <p:spPr>
          <a:xfrm flipH="1">
            <a:off x="6895000" y="2657333"/>
            <a:ext cx="3561600" cy="5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667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 flipH="1">
            <a:off x="6895000" y="1599164"/>
            <a:ext cx="3561600" cy="11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>
            <a:off x="10968234" y="222461"/>
            <a:ext cx="967332" cy="1011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38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75B-77EA-4F16-BD9F-DC01DAA6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D1C8A-AAD9-4486-93BB-FF8ABD1D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670E6-A03B-4CE4-B8D5-486FF2723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E72CD-6080-4DCA-96D7-E8417822B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AB9E5-C43F-4382-BE11-2BB5FD66C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9BAC5-0655-4321-825B-5D22FED7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E2554-E2E1-4092-9B12-22C670EC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66266-4174-45B6-A65B-7F449A34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C68B-4F8B-49DF-B766-E911ACB3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5BDC1-FB66-48AE-828B-B63B5743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3DB76-2C9C-4AF3-B05A-11CD8A0A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8B33-9257-4B16-823C-603C11DC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7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05632-BB5B-439C-9186-A73571C1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D5319-ADB8-4BAE-B161-B1CEA2A0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51F79-7F89-4AC4-93D5-BA23CA58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97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DCFB-9A77-4348-8FB6-E5294CD4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6DE7-6AB2-4FAC-8903-2E527298D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86F00-26F4-4741-BD96-8AE4047C9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5CB1B-04B6-4B04-B270-98B01F6E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89548-7242-4DB4-8B72-E8FFB635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76C36-40CE-41B0-B98E-C21350E9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3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CB1B-0600-4510-939B-1B4AC8F0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F9636-599E-4B89-B134-CECAC7EAA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3462-50D7-4472-A515-BAC610F5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DD72B-1D11-4BFC-A62B-7430B53F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F4732-FC89-4DBD-BA72-59CC3C93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8BFF3-2036-4836-9E5D-A296BA97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1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0B89A-114F-4C70-A7F0-5D7D3ACF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0185-C671-46F0-BF93-98BD160DA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7C877-E3B5-4760-8847-800EF498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C7BA9-3C38-4D97-87E2-910FFCC4270D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55DB-E394-4D33-B481-3AD2CE9EF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CE718-AFD3-4A40-949B-DD9020F1C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97138-915E-499B-BD6A-D4A688D705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66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6608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60447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ideo_processing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coursera.org/learn/digita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topics/computer-science/digital-video-processing" TargetMode="External"/><Relationship Id="rId5" Type="http://schemas.openxmlformats.org/officeDocument/2006/relationships/hyperlink" Target="https://towardsdatascience.com/the-overview-of-video-coding-technique-f650aed6c6a4" TargetMode="External"/><Relationship Id="rId4" Type="http://schemas.openxmlformats.org/officeDocument/2006/relationships/hyperlink" Target="https://nptel.ac.in/courses/117/104/11710402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3C006-2CC8-46CB-B50C-4944D33D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6" y="1"/>
            <a:ext cx="12202846" cy="68579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87A953C-CA0E-4FAE-8BEA-73275DCA4C80}"/>
              </a:ext>
            </a:extLst>
          </p:cNvPr>
          <p:cNvSpPr/>
          <p:nvPr/>
        </p:nvSpPr>
        <p:spPr>
          <a:xfrm>
            <a:off x="849086" y="3209731"/>
            <a:ext cx="10245012" cy="2901820"/>
          </a:xfrm>
          <a:prstGeom prst="roundRect">
            <a:avLst/>
          </a:prstGeom>
          <a:solidFill>
            <a:srgbClr val="F1F6F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249;p34">
            <a:extLst>
              <a:ext uri="{FF2B5EF4-FFF2-40B4-BE49-F238E27FC236}">
                <a16:creationId xmlns:a16="http://schemas.microsoft.com/office/drawing/2014/main" id="{13B85257-FD41-480D-8B5D-03B90C02E95F}"/>
              </a:ext>
            </a:extLst>
          </p:cNvPr>
          <p:cNvSpPr txBox="1">
            <a:spLocks/>
          </p:cNvSpPr>
          <p:nvPr/>
        </p:nvSpPr>
        <p:spPr>
          <a:xfrm>
            <a:off x="1698902" y="618708"/>
            <a:ext cx="7811378" cy="225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Oswald SemiBold"/>
              <a:buNone/>
              <a:defRPr sz="7800" b="0" i="0" u="none" strike="noStrike" cap="none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FF87D7"/>
              </a:buClr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1F6F9"/>
                </a:solidFill>
                <a:effectLst/>
                <a:uLnTx/>
                <a:uFillTx/>
                <a:latin typeface="Oswald SemiBold"/>
                <a:sym typeface="Oswald SemiBold"/>
              </a:rPr>
              <a:t>DIGITAL SIGNAL PROCESSING </a:t>
            </a:r>
          </a:p>
          <a:p>
            <a:pPr lvl="0">
              <a:buClr>
                <a:srgbClr val="FF87D7"/>
              </a:buClr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1F6F9"/>
                </a:solidFill>
                <a:effectLst/>
                <a:uLnTx/>
                <a:uFillTx/>
                <a:latin typeface="Oswald SemiBold"/>
                <a:sym typeface="Oswald SemiBold"/>
              </a:rPr>
              <a:t>IN </a:t>
            </a:r>
          </a:p>
          <a:p>
            <a:pPr lvl="0">
              <a:buClr>
                <a:srgbClr val="FF87D7"/>
              </a:buClr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1F6F9"/>
                </a:solidFill>
                <a:effectLst/>
                <a:uLnTx/>
                <a:uFillTx/>
                <a:latin typeface="Oswald SemiBold"/>
                <a:sym typeface="Oswald SemiBold"/>
              </a:rPr>
              <a:t>VIDEO SIGNAL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F1F6F9"/>
              </a:solidFill>
              <a:effectLst/>
              <a:uLnTx/>
              <a:uFillTx/>
              <a:latin typeface="Oswald SemiBold"/>
              <a:sym typeface="Oswald SemiBol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BCA4E3-FD2D-4599-AE59-B36E9AFA98FD}"/>
              </a:ext>
            </a:extLst>
          </p:cNvPr>
          <p:cNvGrpSpPr/>
          <p:nvPr/>
        </p:nvGrpSpPr>
        <p:grpSpPr>
          <a:xfrm>
            <a:off x="890274" y="3417766"/>
            <a:ext cx="9923589" cy="2549191"/>
            <a:chOff x="890274" y="3417766"/>
            <a:chExt cx="9923589" cy="25491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C87E1C-CCC4-461C-BA7A-2D1AB23B532C}"/>
                </a:ext>
              </a:extLst>
            </p:cNvPr>
            <p:cNvGrpSpPr/>
            <p:nvPr/>
          </p:nvGrpSpPr>
          <p:grpSpPr>
            <a:xfrm>
              <a:off x="890274" y="4426432"/>
              <a:ext cx="2323681" cy="1503272"/>
              <a:chOff x="890274" y="4426432"/>
              <a:chExt cx="2323681" cy="1503272"/>
            </a:xfrm>
          </p:grpSpPr>
          <p:sp>
            <p:nvSpPr>
              <p:cNvPr id="8" name="Google Shape;343;p46">
                <a:extLst>
                  <a:ext uri="{FF2B5EF4-FFF2-40B4-BE49-F238E27FC236}">
                    <a16:creationId xmlns:a16="http://schemas.microsoft.com/office/drawing/2014/main" id="{1AF1447E-EC04-4DAE-AD4A-24E500FA5D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274" y="5160106"/>
                <a:ext cx="2323681" cy="769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Ansh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Magon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</p:txBody>
          </p:sp>
          <p:sp>
            <p:nvSpPr>
              <p:cNvPr id="9" name="Google Shape;350;p46">
                <a:extLst>
                  <a:ext uri="{FF2B5EF4-FFF2-40B4-BE49-F238E27FC236}">
                    <a16:creationId xmlns:a16="http://schemas.microsoft.com/office/drawing/2014/main" id="{F15C8423-7ADF-4AB2-81D2-DF3A397D20FE}"/>
                  </a:ext>
                </a:extLst>
              </p:cNvPr>
              <p:cNvSpPr/>
              <p:nvPr/>
            </p:nvSpPr>
            <p:spPr>
              <a:xfrm rot="10800000" flipH="1">
                <a:off x="1612271" y="4426432"/>
                <a:ext cx="645737" cy="645737"/>
              </a:xfrm>
              <a:prstGeom prst="teardrop">
                <a:avLst>
                  <a:gd name="adj" fmla="val 100000"/>
                </a:avLst>
              </a:prstGeom>
              <a:solidFill>
                <a:srgbClr val="394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356;p46">
                <a:extLst>
                  <a:ext uri="{FF2B5EF4-FFF2-40B4-BE49-F238E27FC236}">
                    <a16:creationId xmlns:a16="http://schemas.microsoft.com/office/drawing/2014/main" id="{C73110C9-D0D7-40DF-9A65-7C102108D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7632" y="4512519"/>
                <a:ext cx="555013" cy="518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Oswal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3000"/>
                  <a:buFont typeface="Oswald SemiBold"/>
                  <a:buNone/>
                  <a:tabLst/>
                  <a:defRPr/>
                </a:pPr>
                <a:r>
                  <a:rPr lang="en" sz="2400" kern="0" dirty="0">
                    <a:solidFill>
                      <a:srgbClr val="F1F6F9"/>
                    </a:solidFill>
                  </a:rPr>
                  <a:t>26</a:t>
                </a:r>
                <a:endPara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55C4C9-C69B-412A-90B1-E7424C60975D}"/>
                </a:ext>
              </a:extLst>
            </p:cNvPr>
            <p:cNvGrpSpPr/>
            <p:nvPr/>
          </p:nvGrpSpPr>
          <p:grpSpPr>
            <a:xfrm>
              <a:off x="8490182" y="4459935"/>
              <a:ext cx="2323681" cy="1503272"/>
              <a:chOff x="890274" y="4426432"/>
              <a:chExt cx="2323681" cy="1503272"/>
            </a:xfrm>
          </p:grpSpPr>
          <p:sp>
            <p:nvSpPr>
              <p:cNvPr id="12" name="Google Shape;343;p46">
                <a:extLst>
                  <a:ext uri="{FF2B5EF4-FFF2-40B4-BE49-F238E27FC236}">
                    <a16:creationId xmlns:a16="http://schemas.microsoft.com/office/drawing/2014/main" id="{FB39BBCE-ED85-4DBA-AB5A-DAAE8261E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274" y="5160106"/>
                <a:ext cx="2323681" cy="769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Shreyash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Bhatkar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</p:txBody>
          </p:sp>
          <p:sp>
            <p:nvSpPr>
              <p:cNvPr id="13" name="Google Shape;350;p46">
                <a:extLst>
                  <a:ext uri="{FF2B5EF4-FFF2-40B4-BE49-F238E27FC236}">
                    <a16:creationId xmlns:a16="http://schemas.microsoft.com/office/drawing/2014/main" id="{F8B8BDDB-CD94-47EA-B75A-670710EA5DB6}"/>
                  </a:ext>
                </a:extLst>
              </p:cNvPr>
              <p:cNvSpPr/>
              <p:nvPr/>
            </p:nvSpPr>
            <p:spPr>
              <a:xfrm rot="10800000" flipH="1">
                <a:off x="1612271" y="4426432"/>
                <a:ext cx="645737" cy="645737"/>
              </a:xfrm>
              <a:prstGeom prst="teardrop">
                <a:avLst>
                  <a:gd name="adj" fmla="val 100000"/>
                </a:avLst>
              </a:prstGeom>
              <a:solidFill>
                <a:srgbClr val="394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356;p46">
                <a:extLst>
                  <a:ext uri="{FF2B5EF4-FFF2-40B4-BE49-F238E27FC236}">
                    <a16:creationId xmlns:a16="http://schemas.microsoft.com/office/drawing/2014/main" id="{6282D52B-3A7B-4456-8BE0-4B2552F3F1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7632" y="4512519"/>
                <a:ext cx="555013" cy="518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Oswal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3000"/>
                  <a:buFont typeface="Oswald SemiBold"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swald SemiBold"/>
                    <a:sym typeface="Oswald SemiBold"/>
                  </a:rPr>
                  <a:t>48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BB482-8B80-4972-867C-97F1DECECF2A}"/>
                </a:ext>
              </a:extLst>
            </p:cNvPr>
            <p:cNvGrpSpPr/>
            <p:nvPr/>
          </p:nvGrpSpPr>
          <p:grpSpPr>
            <a:xfrm>
              <a:off x="6312092" y="4445723"/>
              <a:ext cx="2323681" cy="1503272"/>
              <a:chOff x="890274" y="4426432"/>
              <a:chExt cx="2323681" cy="1503272"/>
            </a:xfrm>
          </p:grpSpPr>
          <p:sp>
            <p:nvSpPr>
              <p:cNvPr id="16" name="Google Shape;343;p46">
                <a:extLst>
                  <a:ext uri="{FF2B5EF4-FFF2-40B4-BE49-F238E27FC236}">
                    <a16:creationId xmlns:a16="http://schemas.microsoft.com/office/drawing/2014/main" id="{6C69F269-14B7-4346-AFD2-2D3FAF00E1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274" y="5160106"/>
                <a:ext cx="2323681" cy="769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tabLst/>
                  <a:defRPr/>
                </a:pPr>
                <a:r>
                  <a:rPr lang="en-US" kern="0" dirty="0">
                    <a:solidFill>
                      <a:srgbClr val="000F2D"/>
                    </a:solidFill>
                  </a:rPr>
                  <a:t>Sarang </a:t>
                </a:r>
                <a:r>
                  <a:rPr lang="en-US" kern="0" dirty="0" err="1">
                    <a:solidFill>
                      <a:srgbClr val="000F2D"/>
                    </a:solidFill>
                  </a:rPr>
                  <a:t>Bhanap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</p:txBody>
          </p:sp>
          <p:sp>
            <p:nvSpPr>
              <p:cNvPr id="17" name="Google Shape;350;p46">
                <a:extLst>
                  <a:ext uri="{FF2B5EF4-FFF2-40B4-BE49-F238E27FC236}">
                    <a16:creationId xmlns:a16="http://schemas.microsoft.com/office/drawing/2014/main" id="{D6AA1064-8159-44C7-A83B-EBC47737CDC4}"/>
                  </a:ext>
                </a:extLst>
              </p:cNvPr>
              <p:cNvSpPr/>
              <p:nvPr/>
            </p:nvSpPr>
            <p:spPr>
              <a:xfrm rot="10800000" flipH="1">
                <a:off x="1612271" y="4426432"/>
                <a:ext cx="645737" cy="645737"/>
              </a:xfrm>
              <a:prstGeom prst="teardrop">
                <a:avLst>
                  <a:gd name="adj" fmla="val 100000"/>
                </a:avLst>
              </a:prstGeom>
              <a:solidFill>
                <a:srgbClr val="394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6;p46">
                <a:extLst>
                  <a:ext uri="{FF2B5EF4-FFF2-40B4-BE49-F238E27FC236}">
                    <a16:creationId xmlns:a16="http://schemas.microsoft.com/office/drawing/2014/main" id="{ECAAAF03-1950-4000-ADC6-97373E2A3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7632" y="4512519"/>
                <a:ext cx="555013" cy="518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Oswal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3000"/>
                  <a:buFont typeface="Oswald SemiBold"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swald SemiBold"/>
                    <a:sym typeface="Oswald SemiBold"/>
                  </a:rPr>
                  <a:t>45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AB4BD0-9392-4546-997B-DB15047548A4}"/>
                </a:ext>
              </a:extLst>
            </p:cNvPr>
            <p:cNvGrpSpPr/>
            <p:nvPr/>
          </p:nvGrpSpPr>
          <p:grpSpPr>
            <a:xfrm>
              <a:off x="2574804" y="4426432"/>
              <a:ext cx="2323681" cy="1503272"/>
              <a:chOff x="890274" y="4426432"/>
              <a:chExt cx="2323681" cy="1503272"/>
            </a:xfrm>
          </p:grpSpPr>
          <p:sp>
            <p:nvSpPr>
              <p:cNvPr id="20" name="Google Shape;343;p46">
                <a:extLst>
                  <a:ext uri="{FF2B5EF4-FFF2-40B4-BE49-F238E27FC236}">
                    <a16:creationId xmlns:a16="http://schemas.microsoft.com/office/drawing/2014/main" id="{58663C8D-3BA7-4E42-9CF7-D5F2E92C16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274" y="5160106"/>
                <a:ext cx="2323681" cy="769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tabLst/>
                  <a:defRPr/>
                </a:pPr>
                <a:r>
                  <a:rPr lang="en-US" kern="0" dirty="0">
                    <a:solidFill>
                      <a:srgbClr val="000F2D"/>
                    </a:solidFill>
                  </a:rPr>
                  <a:t>Varad Ashtekar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</p:txBody>
          </p:sp>
          <p:sp>
            <p:nvSpPr>
              <p:cNvPr id="21" name="Google Shape;350;p46">
                <a:extLst>
                  <a:ext uri="{FF2B5EF4-FFF2-40B4-BE49-F238E27FC236}">
                    <a16:creationId xmlns:a16="http://schemas.microsoft.com/office/drawing/2014/main" id="{F6D3AF0F-9346-4AC3-BEB5-0002E5A96B6D}"/>
                  </a:ext>
                </a:extLst>
              </p:cNvPr>
              <p:cNvSpPr/>
              <p:nvPr/>
            </p:nvSpPr>
            <p:spPr>
              <a:xfrm rot="10800000" flipH="1">
                <a:off x="1612271" y="4426432"/>
                <a:ext cx="645737" cy="645737"/>
              </a:xfrm>
              <a:prstGeom prst="teardrop">
                <a:avLst>
                  <a:gd name="adj" fmla="val 100000"/>
                </a:avLst>
              </a:prstGeom>
              <a:solidFill>
                <a:srgbClr val="394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6;p46">
                <a:extLst>
                  <a:ext uri="{FF2B5EF4-FFF2-40B4-BE49-F238E27FC236}">
                    <a16:creationId xmlns:a16="http://schemas.microsoft.com/office/drawing/2014/main" id="{BAC878D2-50B2-4C7D-A8AF-E90230566C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7632" y="4512519"/>
                <a:ext cx="555013" cy="518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Oswal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3000"/>
                  <a:buFont typeface="Oswald SemiBold"/>
                  <a:buNone/>
                  <a:tabLst/>
                  <a:defRPr/>
                </a:pPr>
                <a:r>
                  <a:rPr lang="en" sz="2400" kern="0" dirty="0">
                    <a:solidFill>
                      <a:schemeClr val="bg1"/>
                    </a:solidFill>
                  </a:rPr>
                  <a:t>29</a:t>
                </a:r>
                <a:endPara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swald SemiBold"/>
                  <a:sym typeface="Oswald SemiBold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737EF5-3B7C-47D2-A444-3CCD9C236E48}"/>
                </a:ext>
              </a:extLst>
            </p:cNvPr>
            <p:cNvGrpSpPr/>
            <p:nvPr/>
          </p:nvGrpSpPr>
          <p:grpSpPr>
            <a:xfrm>
              <a:off x="4312613" y="4463685"/>
              <a:ext cx="2323681" cy="1503272"/>
              <a:chOff x="890274" y="4426432"/>
              <a:chExt cx="2323681" cy="1503272"/>
            </a:xfrm>
          </p:grpSpPr>
          <p:sp>
            <p:nvSpPr>
              <p:cNvPr id="24" name="Google Shape;343;p46">
                <a:extLst>
                  <a:ext uri="{FF2B5EF4-FFF2-40B4-BE49-F238E27FC236}">
                    <a16:creationId xmlns:a16="http://schemas.microsoft.com/office/drawing/2014/main" id="{38EDB483-E347-415E-994C-F11C9B821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274" y="5160106"/>
                <a:ext cx="2323681" cy="769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Nunito"/>
                  <a:buNone/>
                  <a:defRPr sz="1600" b="0" i="0" u="none" strike="noStrike" cap="none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unito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Kapil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F2D"/>
                    </a:solidFill>
                    <a:effectLst/>
                    <a:uLnTx/>
                    <a:uFillTx/>
                    <a:latin typeface="Nunito"/>
                    <a:sym typeface="Nunito"/>
                  </a:rPr>
                  <a:t>Bhale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</p:txBody>
          </p:sp>
          <p:sp>
            <p:nvSpPr>
              <p:cNvPr id="25" name="Google Shape;350;p46">
                <a:extLst>
                  <a:ext uri="{FF2B5EF4-FFF2-40B4-BE49-F238E27FC236}">
                    <a16:creationId xmlns:a16="http://schemas.microsoft.com/office/drawing/2014/main" id="{4959EF4C-EE1B-445F-B78A-D7009A347C35}"/>
                  </a:ext>
                </a:extLst>
              </p:cNvPr>
              <p:cNvSpPr/>
              <p:nvPr/>
            </p:nvSpPr>
            <p:spPr>
              <a:xfrm rot="10800000" flipH="1">
                <a:off x="1612271" y="4426432"/>
                <a:ext cx="645737" cy="645737"/>
              </a:xfrm>
              <a:prstGeom prst="teardrop">
                <a:avLst>
                  <a:gd name="adj" fmla="val 100000"/>
                </a:avLst>
              </a:prstGeom>
              <a:solidFill>
                <a:srgbClr val="394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56;p46">
                <a:extLst>
                  <a:ext uri="{FF2B5EF4-FFF2-40B4-BE49-F238E27FC236}">
                    <a16:creationId xmlns:a16="http://schemas.microsoft.com/office/drawing/2014/main" id="{7A05C0D1-D782-4862-AB97-DC813B6F1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7632" y="4512519"/>
                <a:ext cx="555013" cy="518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Oswald SemiBold"/>
                  <a:buNone/>
                  <a:defRPr sz="3000" b="0" i="0" u="none" strike="noStrike" cap="none">
                    <a:solidFill>
                      <a:schemeClr val="dk1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None/>
                  <a:defRPr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1A1A"/>
                  </a:buClr>
                  <a:buSzPts val="3000"/>
                  <a:buFont typeface="Oswald SemiBold"/>
                  <a:buNone/>
                  <a:tabLst/>
                  <a:defRPr/>
                </a:pPr>
                <a:r>
                  <a:rPr kumimoji="0" lang="e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swald SemiBold"/>
                    <a:sym typeface="Oswald SemiBold"/>
                  </a:rPr>
                  <a:t>43</a:t>
                </a:r>
              </a:p>
            </p:txBody>
          </p:sp>
        </p:grpSp>
        <p:sp>
          <p:nvSpPr>
            <p:cNvPr id="27" name="Google Shape;249;p34">
              <a:extLst>
                <a:ext uri="{FF2B5EF4-FFF2-40B4-BE49-F238E27FC236}">
                  <a16:creationId xmlns:a16="http://schemas.microsoft.com/office/drawing/2014/main" id="{3D98B0DF-C412-49E2-9CEE-7286D6C22C85}"/>
                </a:ext>
              </a:extLst>
            </p:cNvPr>
            <p:cNvSpPr txBox="1">
              <a:spLocks/>
            </p:cNvSpPr>
            <p:nvPr/>
          </p:nvSpPr>
          <p:spPr>
            <a:xfrm>
              <a:off x="4312613" y="3417766"/>
              <a:ext cx="2190416" cy="632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Oswald SemiBold"/>
                <a:buNone/>
                <a:defRPr sz="7800" b="0" i="0" u="none" strike="noStrike" cap="none">
                  <a:solidFill>
                    <a:schemeClr val="dk2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800"/>
                <a:buFont typeface="Arial"/>
                <a:buNone/>
                <a:defRPr sz="7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7D7"/>
                </a:buClr>
                <a:buSzPts val="7800"/>
                <a:buFont typeface="Oswald SemiBold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F2D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GROUP - 5</a:t>
              </a:r>
              <a:endPara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rgbClr val="000F2D"/>
                </a:solidFill>
                <a:effectLst/>
                <a:uLnTx/>
                <a:uFillTx/>
                <a:latin typeface="Oswald SemiBold"/>
                <a:sym typeface="Oswal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01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TYPES OF VIDEO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9EBC3-4E5F-4A9F-B6CA-F33838190DBB}"/>
              </a:ext>
            </a:extLst>
          </p:cNvPr>
          <p:cNvGrpSpPr/>
          <p:nvPr/>
        </p:nvGrpSpPr>
        <p:grpSpPr>
          <a:xfrm>
            <a:off x="1313236" y="2214316"/>
            <a:ext cx="8894002" cy="3382590"/>
            <a:chOff x="700654" y="2991042"/>
            <a:chExt cx="5234332" cy="2173616"/>
          </a:xfrm>
        </p:grpSpPr>
        <p:sp>
          <p:nvSpPr>
            <p:cNvPr id="15" name="Google Shape;227;p33">
              <a:extLst>
                <a:ext uri="{FF2B5EF4-FFF2-40B4-BE49-F238E27FC236}">
                  <a16:creationId xmlns:a16="http://schemas.microsoft.com/office/drawing/2014/main" id="{8DD8815D-90A1-41C6-8753-5A6F8DB77324}"/>
                </a:ext>
              </a:extLst>
            </p:cNvPr>
            <p:cNvSpPr txBox="1">
              <a:spLocks/>
            </p:cNvSpPr>
            <p:nvPr/>
          </p:nvSpPr>
          <p:spPr>
            <a:xfrm>
              <a:off x="700662" y="2991042"/>
              <a:ext cx="2278500" cy="36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1" i="0" u="none" strike="noStrike" cap="none">
                  <a:solidFill>
                    <a:srgbClr val="25252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9pPr>
            </a:lstStyle>
            <a:p>
              <a:pPr marL="0" indent="0" algn="l"/>
              <a:r>
                <a:rPr lang="en-US" sz="2000" dirty="0">
                  <a:solidFill>
                    <a:srgbClr val="14274E"/>
                  </a:solidFill>
                  <a:latin typeface="Oswald" pitchFamily="2" charset="0"/>
                </a:rPr>
                <a:t>COMPONENT VIDEO </a:t>
              </a:r>
            </a:p>
          </p:txBody>
        </p:sp>
        <p:sp>
          <p:nvSpPr>
            <p:cNvPr id="16" name="Google Shape;228;p33">
              <a:extLst>
                <a:ext uri="{FF2B5EF4-FFF2-40B4-BE49-F238E27FC236}">
                  <a16:creationId xmlns:a16="http://schemas.microsoft.com/office/drawing/2014/main" id="{32E87473-2E19-40E7-BFBC-1CEF9E170FC7}"/>
                </a:ext>
              </a:extLst>
            </p:cNvPr>
            <p:cNvSpPr txBox="1">
              <a:spLocks/>
            </p:cNvSpPr>
            <p:nvPr/>
          </p:nvSpPr>
          <p:spPr>
            <a:xfrm>
              <a:off x="700654" y="3495766"/>
              <a:ext cx="2278500" cy="1668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2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rgbClr val="14274E"/>
                  </a:solidFill>
                  <a:latin typeface="Nunito" pitchFamily="2" charset="0"/>
                </a:rPr>
                <a:t>This kind of Video splits into 3 parts – red , green, blue, each transmitting different information.</a:t>
              </a:r>
            </a:p>
            <a:p>
              <a:pPr marL="0" indent="0" algn="l"/>
              <a:endParaRPr lang="en-IN" sz="13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rgbClr val="14274E"/>
                  </a:solidFill>
                  <a:latin typeface="Nunito" pitchFamily="2" charset="0"/>
                </a:rPr>
                <a:t>It support high-definition video and has a modern outlook.</a:t>
              </a:r>
            </a:p>
            <a:p>
              <a:pPr marL="0" indent="0" algn="l"/>
              <a:endParaRPr lang="en-IN" sz="13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rgbClr val="14274E"/>
                  </a:solidFill>
                  <a:latin typeface="Nunito" pitchFamily="2" charset="0"/>
                </a:rPr>
                <a:t>They are replacing composite Video.</a:t>
              </a:r>
            </a:p>
            <a:p>
              <a:pPr marL="0" indent="0">
                <a:defRPr/>
              </a:pPr>
              <a:r>
                <a:rPr lang="en-US" sz="1200" kern="0" dirty="0">
                  <a:solidFill>
                    <a:srgbClr val="14274E"/>
                  </a:solidFill>
                  <a:latin typeface="Nunito" pitchFamily="2" charset="0"/>
                </a:rPr>
                <a:t>.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Nunito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Nunito" pitchFamily="2" charset="0"/>
                <a:sym typeface="Spectral Light"/>
              </a:endParaRPr>
            </a:p>
          </p:txBody>
        </p:sp>
        <p:sp>
          <p:nvSpPr>
            <p:cNvPr id="17" name="Google Shape;229;p33">
              <a:extLst>
                <a:ext uri="{FF2B5EF4-FFF2-40B4-BE49-F238E27FC236}">
                  <a16:creationId xmlns:a16="http://schemas.microsoft.com/office/drawing/2014/main" id="{A09F12EB-4EC3-4831-AD78-E2D2F0C2BB9F}"/>
                </a:ext>
              </a:extLst>
            </p:cNvPr>
            <p:cNvSpPr txBox="1">
              <a:spLocks/>
            </p:cNvSpPr>
            <p:nvPr/>
          </p:nvSpPr>
          <p:spPr>
            <a:xfrm>
              <a:off x="3656486" y="2991042"/>
              <a:ext cx="2278500" cy="362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1" i="0" u="none" strike="noStrike" cap="none">
                  <a:solidFill>
                    <a:srgbClr val="25252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9pPr>
            </a:lstStyle>
            <a:p>
              <a:pPr marL="0" indent="0" algn="l"/>
              <a:r>
                <a:rPr lang="en-US" sz="2000" dirty="0">
                  <a:solidFill>
                    <a:srgbClr val="14274E"/>
                  </a:solidFill>
                  <a:latin typeface="Oswald" pitchFamily="2" charset="0"/>
                </a:rPr>
                <a:t>COMPOSITE VIDEO</a:t>
              </a:r>
            </a:p>
          </p:txBody>
        </p:sp>
        <p:sp>
          <p:nvSpPr>
            <p:cNvPr id="18" name="Google Shape;230;p33">
              <a:extLst>
                <a:ext uri="{FF2B5EF4-FFF2-40B4-BE49-F238E27FC236}">
                  <a16:creationId xmlns:a16="http://schemas.microsoft.com/office/drawing/2014/main" id="{0944DEDE-0AB0-4000-BED4-669FA5F01EE4}"/>
                </a:ext>
              </a:extLst>
            </p:cNvPr>
            <p:cNvSpPr txBox="1">
              <a:spLocks/>
            </p:cNvSpPr>
            <p:nvPr/>
          </p:nvSpPr>
          <p:spPr>
            <a:xfrm>
              <a:off x="3656479" y="3462261"/>
              <a:ext cx="2278500" cy="154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2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rgbClr val="14274E"/>
                  </a:solidFill>
                  <a:latin typeface="Nunito" pitchFamily="2" charset="0"/>
                </a:rPr>
                <a:t>A composite video  — also known as an RCA or “yellow plug” cable — is an old standard that transfers a video signal.</a:t>
              </a:r>
            </a:p>
            <a:p>
              <a:pPr marL="0" indent="0" algn="l"/>
              <a:endParaRPr lang="en-US" sz="13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rgbClr val="14274E"/>
                  </a:solidFill>
                  <a:latin typeface="Nunito" pitchFamily="2" charset="0"/>
                </a:rPr>
                <a:t>The cables also suffer from radio frequency interference, which further degrades picture quality.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3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rgbClr val="14274E"/>
                  </a:solidFill>
                  <a:latin typeface="Nunito" pitchFamily="2" charset="0"/>
                </a:rPr>
                <a:t>The only practical use for composite video today is when using older equipment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Spectral Light"/>
                  <a:sym typeface="Spectral Light"/>
                </a:rPr>
                <a:t> 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FA0CA3-3F1A-4069-9637-FE954AF1C567}"/>
              </a:ext>
            </a:extLst>
          </p:cNvPr>
          <p:cNvSpPr/>
          <p:nvPr/>
        </p:nvSpPr>
        <p:spPr>
          <a:xfrm flipH="1">
            <a:off x="5692980" y="2214316"/>
            <a:ext cx="45719" cy="3272084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pic>
        <p:nvPicPr>
          <p:cNvPr id="23" name="Google Shape;2184;p69">
            <a:extLst>
              <a:ext uri="{FF2B5EF4-FFF2-40B4-BE49-F238E27FC236}">
                <a16:creationId xmlns:a16="http://schemas.microsoft.com/office/drawing/2014/main" id="{9F822A0F-0E08-4C4D-AE98-EEB353B512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1992033">
            <a:off x="-380110" y="5469291"/>
            <a:ext cx="6978249" cy="3477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96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6BB98C-E749-4A19-8B89-F66FD27AD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625478-A5F4-4252-90E2-3895DE1816C2}"/>
              </a:ext>
            </a:extLst>
          </p:cNvPr>
          <p:cNvGrpSpPr/>
          <p:nvPr/>
        </p:nvGrpSpPr>
        <p:grpSpPr>
          <a:xfrm>
            <a:off x="-670233" y="-681500"/>
            <a:ext cx="6688761" cy="6688761"/>
            <a:chOff x="-670233" y="-681500"/>
            <a:chExt cx="7688000" cy="7688000"/>
          </a:xfrm>
          <a:solidFill>
            <a:srgbClr val="000F2D"/>
          </a:solidFill>
        </p:grpSpPr>
        <p:sp>
          <p:nvSpPr>
            <p:cNvPr id="275" name="Google Shape;275;p37"/>
            <p:cNvSpPr/>
            <p:nvPr/>
          </p:nvSpPr>
          <p:spPr>
            <a:xfrm rot="-5400000">
              <a:off x="-670233" y="-681500"/>
              <a:ext cx="7688000" cy="7688000"/>
            </a:xfrm>
            <a:prstGeom prst="teardrop">
              <a:avLst>
                <a:gd name="adj" fmla="val 74796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37"/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2" t="2398" r="19097" b="9732"/>
            <a:stretch/>
          </p:blipFill>
          <p:spPr>
            <a:xfrm flipH="1">
              <a:off x="-3421" y="-32415"/>
              <a:ext cx="6354400" cy="6389600"/>
            </a:xfrm>
            <a:prstGeom prst="teardrop">
              <a:avLst>
                <a:gd name="adj" fmla="val 100000"/>
              </a:avLst>
            </a:prstGeom>
            <a:grpFill/>
            <a:ln w="228600" cap="flat" cmpd="sng">
              <a:solidFill>
                <a:srgbClr val="F1F6F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7447400" y="1667100"/>
            <a:ext cx="3809600" cy="11686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800" dirty="0">
                <a:solidFill>
                  <a:srgbClr val="14274E"/>
                </a:solidFill>
              </a:rPr>
              <a:t>ANALOG VIDEO RASTER</a:t>
            </a:r>
            <a:endParaRPr sz="4800" dirty="0">
              <a:solidFill>
                <a:srgbClr val="14274E"/>
              </a:solidFill>
            </a:endParaRPr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7543000" y="3293200"/>
            <a:ext cx="3511200" cy="15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>
                <a:solidFill>
                  <a:srgbClr val="394867"/>
                </a:solidFill>
              </a:rPr>
              <a:t>Introduction</a:t>
            </a:r>
          </a:p>
          <a:p>
            <a:pPr marL="0" indent="0"/>
            <a:r>
              <a:rPr lang="en" dirty="0">
                <a:solidFill>
                  <a:srgbClr val="394867"/>
                </a:solidFill>
              </a:rPr>
              <a:t>Scanning Methods</a:t>
            </a:r>
          </a:p>
          <a:p>
            <a:pPr marL="0" indent="0"/>
            <a:r>
              <a:rPr lang="en-US" dirty="0">
                <a:solidFill>
                  <a:srgbClr val="394867"/>
                </a:solidFill>
              </a:rPr>
              <a:t>Characterization of Raster</a:t>
            </a:r>
            <a:endParaRPr dirty="0">
              <a:solidFill>
                <a:srgbClr val="394867"/>
              </a:solidFill>
            </a:endParaRPr>
          </a:p>
        </p:txBody>
      </p:sp>
      <p:pic>
        <p:nvPicPr>
          <p:cNvPr id="10" name="Google Shape;2184;p69">
            <a:extLst>
              <a:ext uri="{FF2B5EF4-FFF2-40B4-BE49-F238E27FC236}">
                <a16:creationId xmlns:a16="http://schemas.microsoft.com/office/drawing/2014/main" id="{6DD54F22-9366-451C-961D-45364405F2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865740">
            <a:off x="1163784" y="4548366"/>
            <a:ext cx="12567230" cy="2917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53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ANALOG VIDEO RASTER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sp>
        <p:nvSpPr>
          <p:cNvPr id="16" name="Google Shape;228;p33">
            <a:extLst>
              <a:ext uri="{FF2B5EF4-FFF2-40B4-BE49-F238E27FC236}">
                <a16:creationId xmlns:a16="http://schemas.microsoft.com/office/drawing/2014/main" id="{32E87473-2E19-40E7-BFBC-1CEF9E170FC7}"/>
              </a:ext>
            </a:extLst>
          </p:cNvPr>
          <p:cNvSpPr txBox="1">
            <a:spLocks/>
          </p:cNvSpPr>
          <p:nvPr/>
        </p:nvSpPr>
        <p:spPr>
          <a:xfrm>
            <a:off x="1230134" y="1726731"/>
            <a:ext cx="5594231" cy="286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400" b="0" i="0" u="none" strike="noStrike" cap="none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14274E"/>
              </a:solidFill>
              <a:latin typeface="Nuni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14274E"/>
                </a:solidFill>
                <a:latin typeface="Nunito" pitchFamily="2" charset="0"/>
              </a:rPr>
              <a:t>Analog video systems of today use raster scan for video capture and display.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14274E"/>
              </a:solidFill>
              <a:latin typeface="Nuni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14274E"/>
                </a:solidFill>
                <a:latin typeface="Nunito" pitchFamily="2" charset="0"/>
              </a:rPr>
              <a:t>In a raster scan, a camera captures a video sequence, by sampling it in both temporal and vertical directions.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14274E"/>
              </a:solidFill>
              <a:latin typeface="Nunito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14274E"/>
                </a:solidFill>
                <a:latin typeface="Nunito" pitchFamily="2" charset="0"/>
              </a:rPr>
              <a:t>The resulting signal is stored a continuous 1-D waveform.</a:t>
            </a:r>
          </a:p>
        </p:txBody>
      </p:sp>
      <p:pic>
        <p:nvPicPr>
          <p:cNvPr id="19" name="Google Shape;2184;p69">
            <a:extLst>
              <a:ext uri="{FF2B5EF4-FFF2-40B4-BE49-F238E27FC236}">
                <a16:creationId xmlns:a16="http://schemas.microsoft.com/office/drawing/2014/main" id="{38D2C618-3166-4716-BC75-B9FB57E8D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54501">
            <a:off x="-2267519" y="5041469"/>
            <a:ext cx="11499958" cy="2669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66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SCANNING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METHODS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32C992-CA01-4B79-9D68-0038E1A07CC2}"/>
              </a:ext>
            </a:extLst>
          </p:cNvPr>
          <p:cNvGrpSpPr/>
          <p:nvPr/>
        </p:nvGrpSpPr>
        <p:grpSpPr>
          <a:xfrm>
            <a:off x="1326778" y="1872007"/>
            <a:ext cx="4706432" cy="2251742"/>
            <a:chOff x="872400" y="1417374"/>
            <a:chExt cx="4706432" cy="2251742"/>
          </a:xfrm>
        </p:grpSpPr>
        <p:sp>
          <p:nvSpPr>
            <p:cNvPr id="12" name="Google Shape;666;p64">
              <a:extLst>
                <a:ext uri="{FF2B5EF4-FFF2-40B4-BE49-F238E27FC236}">
                  <a16:creationId xmlns:a16="http://schemas.microsoft.com/office/drawing/2014/main" id="{6890A4ED-AF8A-458C-B53D-69B7E53A57C7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2486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94867"/>
                  </a:solidFill>
                  <a:effectLst/>
                  <a:uLnTx/>
                  <a:uFillTx/>
                  <a:latin typeface="Oswald"/>
                  <a:sym typeface="Oswald"/>
                </a:rPr>
                <a:t>PROGRES</a:t>
              </a:r>
              <a:r>
                <a:rPr lang="en-US" sz="2400" kern="0" dirty="0">
                  <a:solidFill>
                    <a:srgbClr val="394867"/>
                  </a:solidFill>
                </a:rPr>
                <a:t>SIVE SCAN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13" name="Google Shape;667;p64">
              <a:extLst>
                <a:ext uri="{FF2B5EF4-FFF2-40B4-BE49-F238E27FC236}">
                  <a16:creationId xmlns:a16="http://schemas.microsoft.com/office/drawing/2014/main" id="{DB49DE42-EE27-4A23-8CCD-A4E4A34DFACA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735816"/>
              <a:ext cx="4706432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l">
                <a:lnSpc>
                  <a:spcPct val="107000"/>
                </a:lnSpc>
              </a:pPr>
              <a:r>
                <a:rPr lang="en-IN" sz="13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A frame is formed by a single scanning pass.</a:t>
              </a:r>
            </a:p>
            <a:p>
              <a:pPr marL="0" lvl="0" indent="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3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The electronic beam continuously scans the image region from top to bottom and then back to top.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  <p:sp>
          <p:nvSpPr>
            <p:cNvPr id="14" name="Google Shape;673;p64">
              <a:extLst>
                <a:ext uri="{FF2B5EF4-FFF2-40B4-BE49-F238E27FC236}">
                  <a16:creationId xmlns:a16="http://schemas.microsoft.com/office/drawing/2014/main" id="{8CD1F53D-F219-4C96-804A-F448492E9E1F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78;p64">
              <a:extLst>
                <a:ext uri="{FF2B5EF4-FFF2-40B4-BE49-F238E27FC236}">
                  <a16:creationId xmlns:a16="http://schemas.microsoft.com/office/drawing/2014/main" id="{04196533-059E-493D-9921-C5A22677B9DC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57604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4A60C9-C5A6-40C3-92D8-AB2F23DEE702}"/>
              </a:ext>
            </a:extLst>
          </p:cNvPr>
          <p:cNvGrpSpPr/>
          <p:nvPr/>
        </p:nvGrpSpPr>
        <p:grpSpPr>
          <a:xfrm>
            <a:off x="6653415" y="1887397"/>
            <a:ext cx="4873862" cy="2251742"/>
            <a:chOff x="872399" y="1417374"/>
            <a:chExt cx="4873862" cy="2251742"/>
          </a:xfrm>
        </p:grpSpPr>
        <p:sp>
          <p:nvSpPr>
            <p:cNvPr id="18" name="Google Shape;666;p64">
              <a:extLst>
                <a:ext uri="{FF2B5EF4-FFF2-40B4-BE49-F238E27FC236}">
                  <a16:creationId xmlns:a16="http://schemas.microsoft.com/office/drawing/2014/main" id="{9D8EFF3E-7236-4C29-8F7A-F14BB753DA2B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2486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US" sz="2400" kern="0" dirty="0">
                  <a:solidFill>
                    <a:srgbClr val="394867"/>
                  </a:solidFill>
                </a:rPr>
                <a:t>INTERLACED SCAN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19" name="Google Shape;667;p64">
              <a:extLst>
                <a:ext uri="{FF2B5EF4-FFF2-40B4-BE49-F238E27FC236}">
                  <a16:creationId xmlns:a16="http://schemas.microsoft.com/office/drawing/2014/main" id="{095B5DEB-29DC-4AE9-A11E-20795747B52F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735816"/>
              <a:ext cx="4873862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l">
                <a:lnSpc>
                  <a:spcPct val="107000"/>
                </a:lnSpc>
              </a:pPr>
              <a:r>
                <a:rPr lang="en-IN" sz="13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In the interlaced scan, each frame is scanned in two fields </a:t>
              </a:r>
            </a:p>
            <a:p>
              <a:pPr marL="0" lvl="0" indent="0" algn="l">
                <a:lnSpc>
                  <a:spcPct val="107000"/>
                </a:lnSpc>
              </a:pPr>
              <a:r>
                <a:rPr lang="en-IN" sz="13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Each field contains half the number of lines in a frame. </a:t>
              </a:r>
            </a:p>
            <a:p>
              <a:pPr marL="0" lvl="0" indent="0" algn="l">
                <a:lnSpc>
                  <a:spcPct val="107000"/>
                </a:lnSpc>
                <a:spcAft>
                  <a:spcPts val="800"/>
                </a:spcAft>
              </a:pPr>
              <a:r>
                <a:rPr lang="en-IN" sz="13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The time interval between two fields, that is, the field interval, is half of the frame interval.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  <p:sp>
          <p:nvSpPr>
            <p:cNvPr id="20" name="Google Shape;673;p64">
              <a:extLst>
                <a:ext uri="{FF2B5EF4-FFF2-40B4-BE49-F238E27FC236}">
                  <a16:creationId xmlns:a16="http://schemas.microsoft.com/office/drawing/2014/main" id="{C88B1E93-520A-407A-97F3-7915D41A9210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8;p64">
              <a:extLst>
                <a:ext uri="{FF2B5EF4-FFF2-40B4-BE49-F238E27FC236}">
                  <a16:creationId xmlns:a16="http://schemas.microsoft.com/office/drawing/2014/main" id="{BC59CCB0-CE29-42E2-8DC9-A3CFEA5D324B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02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DF42A60-BBC8-49AC-9717-8B107BF24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27" y="4324489"/>
            <a:ext cx="1409692" cy="140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427B86-A1AB-4579-9717-BB6C35BB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937" y="4553977"/>
            <a:ext cx="2758335" cy="12869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873A83-ABD1-4207-BB75-0B3A4DE21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891" y="4324489"/>
            <a:ext cx="1409378" cy="1691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71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762507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CHARACHTERIZATION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OF RASTER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32C992-CA01-4B79-9D68-0038E1A07CC2}"/>
              </a:ext>
            </a:extLst>
          </p:cNvPr>
          <p:cNvGrpSpPr/>
          <p:nvPr/>
        </p:nvGrpSpPr>
        <p:grpSpPr>
          <a:xfrm>
            <a:off x="1326778" y="2144382"/>
            <a:ext cx="3313316" cy="2251742"/>
            <a:chOff x="872400" y="1417374"/>
            <a:chExt cx="3313316" cy="2251742"/>
          </a:xfrm>
        </p:grpSpPr>
        <p:sp>
          <p:nvSpPr>
            <p:cNvPr id="12" name="Google Shape;666;p64">
              <a:extLst>
                <a:ext uri="{FF2B5EF4-FFF2-40B4-BE49-F238E27FC236}">
                  <a16:creationId xmlns:a16="http://schemas.microsoft.com/office/drawing/2014/main" id="{6890A4ED-AF8A-458C-B53D-69B7E53A57C7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2486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94867"/>
                  </a:solidFill>
                  <a:effectLst/>
                  <a:uLnTx/>
                  <a:uFillTx/>
                  <a:latin typeface="Oswald"/>
                  <a:sym typeface="Oswald"/>
                </a:rPr>
                <a:t>FRAME RATE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13" name="Google Shape;667;p64">
              <a:extLst>
                <a:ext uri="{FF2B5EF4-FFF2-40B4-BE49-F238E27FC236}">
                  <a16:creationId xmlns:a16="http://schemas.microsoft.com/office/drawing/2014/main" id="{DB49DE42-EE27-4A23-8CCD-A4E4A34DFACA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735816"/>
              <a:ext cx="3313316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IN" i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sz="1200" b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s,t</a:t>
              </a:r>
              <a:r>
                <a:rPr lang="en-IN" sz="1200" b="1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 </a:t>
              </a:r>
              <a:r>
                <a:rPr lang="en-IN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(frame/sec or fps or Hz)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Nunito" pitchFamily="2" charset="0"/>
                <a:sym typeface="Nunito"/>
              </a:endParaRPr>
            </a:p>
          </p:txBody>
        </p:sp>
        <p:sp>
          <p:nvSpPr>
            <p:cNvPr id="14" name="Google Shape;673;p64">
              <a:extLst>
                <a:ext uri="{FF2B5EF4-FFF2-40B4-BE49-F238E27FC236}">
                  <a16:creationId xmlns:a16="http://schemas.microsoft.com/office/drawing/2014/main" id="{8CD1F53D-F219-4C96-804A-F448492E9E1F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78;p64">
              <a:extLst>
                <a:ext uri="{FF2B5EF4-FFF2-40B4-BE49-F238E27FC236}">
                  <a16:creationId xmlns:a16="http://schemas.microsoft.com/office/drawing/2014/main" id="{04196533-059E-493D-9921-C5A22677B9DC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57604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4A60C9-C5A6-40C3-92D8-AB2F23DEE702}"/>
              </a:ext>
            </a:extLst>
          </p:cNvPr>
          <p:cNvGrpSpPr/>
          <p:nvPr/>
        </p:nvGrpSpPr>
        <p:grpSpPr>
          <a:xfrm>
            <a:off x="4727334" y="3210362"/>
            <a:ext cx="2486102" cy="2251742"/>
            <a:chOff x="872398" y="1417374"/>
            <a:chExt cx="2486102" cy="2251742"/>
          </a:xfrm>
        </p:grpSpPr>
        <p:sp>
          <p:nvSpPr>
            <p:cNvPr id="18" name="Google Shape;666;p64">
              <a:extLst>
                <a:ext uri="{FF2B5EF4-FFF2-40B4-BE49-F238E27FC236}">
                  <a16:creationId xmlns:a16="http://schemas.microsoft.com/office/drawing/2014/main" id="{9D8EFF3E-7236-4C29-8F7A-F14BB753DA2B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2486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US" sz="2400" kern="0" dirty="0">
                  <a:solidFill>
                    <a:srgbClr val="394867"/>
                  </a:solidFill>
                </a:rPr>
                <a:t>LINE NUMBER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19" name="Google Shape;667;p64">
              <a:extLst>
                <a:ext uri="{FF2B5EF4-FFF2-40B4-BE49-F238E27FC236}">
                  <a16:creationId xmlns:a16="http://schemas.microsoft.com/office/drawing/2014/main" id="{095B5DEB-29DC-4AE9-A11E-20795747B52F}"/>
                </a:ext>
              </a:extLst>
            </p:cNvPr>
            <p:cNvSpPr txBox="1">
              <a:spLocks/>
            </p:cNvSpPr>
            <p:nvPr/>
          </p:nvSpPr>
          <p:spPr>
            <a:xfrm>
              <a:off x="872398" y="2735816"/>
              <a:ext cx="2406715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l">
                <a:lnSpc>
                  <a:spcPct val="107000"/>
                </a:lnSpc>
              </a:pPr>
              <a:r>
                <a:rPr lang="en-IN" i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sz="1200" b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s,y</a:t>
              </a:r>
              <a:r>
                <a:rPr lang="en-IN" sz="1200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 </a:t>
              </a:r>
              <a:endParaRPr lang="en-IN" dirty="0">
                <a:solidFill>
                  <a:srgbClr val="394867"/>
                </a:solidFill>
                <a:effectLst/>
                <a:latin typeface="Nunito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  <a:p>
              <a:pPr marL="0" lvl="0" indent="0" algn="l">
                <a:lnSpc>
                  <a:spcPct val="107000"/>
                </a:lnSpc>
              </a:pPr>
              <a:r>
                <a:rPr lang="en-IN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(lines/frame or lines/picture height)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Nunito" pitchFamily="2" charset="0"/>
                <a:sym typeface="Nunito"/>
              </a:endParaRPr>
            </a:p>
          </p:txBody>
        </p:sp>
        <p:sp>
          <p:nvSpPr>
            <p:cNvPr id="20" name="Google Shape;673;p64">
              <a:extLst>
                <a:ext uri="{FF2B5EF4-FFF2-40B4-BE49-F238E27FC236}">
                  <a16:creationId xmlns:a16="http://schemas.microsoft.com/office/drawing/2014/main" id="{C88B1E93-520A-407A-97F3-7915D41A9210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8;p64">
              <a:extLst>
                <a:ext uri="{FF2B5EF4-FFF2-40B4-BE49-F238E27FC236}">
                  <a16:creationId xmlns:a16="http://schemas.microsoft.com/office/drawing/2014/main" id="{BC59CCB0-CE29-42E2-8DC9-A3CFEA5D324B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A2F3AE-DC41-45A6-BDE5-62A4256340D9}"/>
              </a:ext>
            </a:extLst>
          </p:cNvPr>
          <p:cNvGrpSpPr/>
          <p:nvPr/>
        </p:nvGrpSpPr>
        <p:grpSpPr>
          <a:xfrm>
            <a:off x="7903422" y="2159772"/>
            <a:ext cx="2631184" cy="2251742"/>
            <a:chOff x="872399" y="1417374"/>
            <a:chExt cx="2631184" cy="2251742"/>
          </a:xfrm>
        </p:grpSpPr>
        <p:sp>
          <p:nvSpPr>
            <p:cNvPr id="26" name="Google Shape;666;p64">
              <a:extLst>
                <a:ext uri="{FF2B5EF4-FFF2-40B4-BE49-F238E27FC236}">
                  <a16:creationId xmlns:a16="http://schemas.microsoft.com/office/drawing/2014/main" id="{08B9B782-A814-46F3-80D8-4D9517D70405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2486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US" sz="2400" kern="0" dirty="0">
                  <a:solidFill>
                    <a:srgbClr val="394867"/>
                  </a:solidFill>
                </a:rPr>
                <a:t>LINE RATE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27" name="Google Shape;667;p64">
              <a:extLst>
                <a:ext uri="{FF2B5EF4-FFF2-40B4-BE49-F238E27FC236}">
                  <a16:creationId xmlns:a16="http://schemas.microsoft.com/office/drawing/2014/main" id="{09450877-8C7C-4197-9912-A4ECF301C8DC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735816"/>
              <a:ext cx="2631184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l">
                <a:lnSpc>
                  <a:spcPct val="107000"/>
                </a:lnSpc>
              </a:pPr>
              <a:r>
                <a:rPr lang="en-IN" i="1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b="1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1</a:t>
              </a:r>
              <a:r>
                <a:rPr lang="en-IN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 (lines/sec) = : </a:t>
              </a:r>
              <a:r>
                <a:rPr lang="en-IN" i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b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s,t</a:t>
              </a:r>
              <a:r>
                <a:rPr lang="en-IN" b="1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,</a:t>
              </a:r>
              <a:r>
                <a:rPr lang="en-IN" i="1" dirty="0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 </a:t>
              </a:r>
              <a:r>
                <a:rPr lang="en-IN" i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f</a:t>
              </a:r>
              <a:r>
                <a:rPr lang="en-IN" b="1" dirty="0" err="1">
                  <a:solidFill>
                    <a:srgbClr val="394867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s,y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Nunito" pitchFamily="2" charset="0"/>
                <a:sym typeface="Nunito"/>
              </a:endParaRPr>
            </a:p>
          </p:txBody>
        </p:sp>
        <p:sp>
          <p:nvSpPr>
            <p:cNvPr id="28" name="Google Shape;673;p64">
              <a:extLst>
                <a:ext uri="{FF2B5EF4-FFF2-40B4-BE49-F238E27FC236}">
                  <a16:creationId xmlns:a16="http://schemas.microsoft.com/office/drawing/2014/main" id="{230617AB-8494-4458-9931-72F4DA8C785C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64">
              <a:extLst>
                <a:ext uri="{FF2B5EF4-FFF2-40B4-BE49-F238E27FC236}">
                  <a16:creationId xmlns:a16="http://schemas.microsoft.com/office/drawing/2014/main" id="{179D8173-15DA-40CA-804C-C466EFE05462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47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7442033" y="4040847"/>
            <a:ext cx="7228357" cy="366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DIGITAL VIDEO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sp>
        <p:nvSpPr>
          <p:cNvPr id="37" name="Google Shape;743;p68">
            <a:extLst>
              <a:ext uri="{FF2B5EF4-FFF2-40B4-BE49-F238E27FC236}">
                <a16:creationId xmlns:a16="http://schemas.microsoft.com/office/drawing/2014/main" id="{B7BE85CB-056C-4FE2-9544-F6C4ADB59311}"/>
              </a:ext>
            </a:extLst>
          </p:cNvPr>
          <p:cNvSpPr txBox="1">
            <a:spLocks/>
          </p:cNvSpPr>
          <p:nvPr/>
        </p:nvSpPr>
        <p:spPr>
          <a:xfrm>
            <a:off x="1135788" y="1727762"/>
            <a:ext cx="5545669" cy="3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14274E"/>
                </a:solidFill>
              </a:rPr>
              <a:t>Digital video is an electronic representation of moving visual images in the form of encoded digital data.		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kern="0" dirty="0">
              <a:solidFill>
                <a:srgbClr val="14274E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14274E"/>
                </a:solidFill>
              </a:rPr>
              <a:t>All video formats will have a specific setting, components or value for each video parameters. </a:t>
            </a:r>
            <a:endParaRPr lang="en-IN" dirty="0">
              <a:solidFill>
                <a:srgbClr val="394867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solidFill>
                <a:srgbClr val="14274E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8" name="Google Shape;2184;p69">
            <a:extLst>
              <a:ext uri="{FF2B5EF4-FFF2-40B4-BE49-F238E27FC236}">
                <a16:creationId xmlns:a16="http://schemas.microsoft.com/office/drawing/2014/main" id="{D99CE5EA-564B-4696-B34B-7B47E467CC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54501">
            <a:off x="-2267519" y="5041469"/>
            <a:ext cx="11499958" cy="2669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98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762507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PARAMETERS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32C992-CA01-4B79-9D68-0038E1A07CC2}"/>
              </a:ext>
            </a:extLst>
          </p:cNvPr>
          <p:cNvGrpSpPr/>
          <p:nvPr/>
        </p:nvGrpSpPr>
        <p:grpSpPr>
          <a:xfrm>
            <a:off x="2276456" y="2144381"/>
            <a:ext cx="1692410" cy="1209357"/>
            <a:chOff x="872400" y="1417374"/>
            <a:chExt cx="1692410" cy="1209357"/>
          </a:xfrm>
        </p:grpSpPr>
        <p:sp>
          <p:nvSpPr>
            <p:cNvPr id="12" name="Google Shape;666;p64">
              <a:extLst>
                <a:ext uri="{FF2B5EF4-FFF2-40B4-BE49-F238E27FC236}">
                  <a16:creationId xmlns:a16="http://schemas.microsoft.com/office/drawing/2014/main" id="{6890A4ED-AF8A-458C-B53D-69B7E53A57C7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169241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94867"/>
                  </a:solidFill>
                  <a:effectLst/>
                  <a:uLnTx/>
                  <a:uFillTx/>
                  <a:latin typeface="Oswald"/>
                  <a:sym typeface="Oswald"/>
                </a:rPr>
                <a:t>FRAME RATE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14" name="Google Shape;673;p64">
              <a:extLst>
                <a:ext uri="{FF2B5EF4-FFF2-40B4-BE49-F238E27FC236}">
                  <a16:creationId xmlns:a16="http://schemas.microsoft.com/office/drawing/2014/main" id="{8CD1F53D-F219-4C96-804A-F448492E9E1F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78;p64">
              <a:extLst>
                <a:ext uri="{FF2B5EF4-FFF2-40B4-BE49-F238E27FC236}">
                  <a16:creationId xmlns:a16="http://schemas.microsoft.com/office/drawing/2014/main" id="{04196533-059E-493D-9921-C5A22677B9DC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57604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4A60C9-C5A6-40C3-92D8-AB2F23DEE702}"/>
              </a:ext>
            </a:extLst>
          </p:cNvPr>
          <p:cNvGrpSpPr/>
          <p:nvPr/>
        </p:nvGrpSpPr>
        <p:grpSpPr>
          <a:xfrm>
            <a:off x="4307339" y="4162161"/>
            <a:ext cx="1791419" cy="1209357"/>
            <a:chOff x="872400" y="1417374"/>
            <a:chExt cx="1850313" cy="1209357"/>
          </a:xfrm>
        </p:grpSpPr>
        <p:sp>
          <p:nvSpPr>
            <p:cNvPr id="18" name="Google Shape;666;p64">
              <a:extLst>
                <a:ext uri="{FF2B5EF4-FFF2-40B4-BE49-F238E27FC236}">
                  <a16:creationId xmlns:a16="http://schemas.microsoft.com/office/drawing/2014/main" id="{9D8EFF3E-7236-4C29-8F7A-F14BB753DA2B}"/>
                </a:ext>
              </a:extLst>
            </p:cNvPr>
            <p:cNvSpPr txBox="1">
              <a:spLocks/>
            </p:cNvSpPr>
            <p:nvPr/>
          </p:nvSpPr>
          <p:spPr>
            <a:xfrm>
              <a:off x="872400" y="2331531"/>
              <a:ext cx="1850313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US" sz="2400" kern="0" dirty="0">
                  <a:solidFill>
                    <a:srgbClr val="394867"/>
                  </a:solidFill>
                </a:rPr>
                <a:t>RESOLUTION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20" name="Google Shape;673;p64">
              <a:extLst>
                <a:ext uri="{FF2B5EF4-FFF2-40B4-BE49-F238E27FC236}">
                  <a16:creationId xmlns:a16="http://schemas.microsoft.com/office/drawing/2014/main" id="{C88B1E93-520A-407A-97F3-7915D41A9210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78;p64">
              <a:extLst>
                <a:ext uri="{FF2B5EF4-FFF2-40B4-BE49-F238E27FC236}">
                  <a16:creationId xmlns:a16="http://schemas.microsoft.com/office/drawing/2014/main" id="{BC59CCB0-CE29-42E2-8DC9-A3CFEA5D324B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A2F3AE-DC41-45A6-BDE5-62A4256340D9}"/>
              </a:ext>
            </a:extLst>
          </p:cNvPr>
          <p:cNvGrpSpPr/>
          <p:nvPr/>
        </p:nvGrpSpPr>
        <p:grpSpPr>
          <a:xfrm>
            <a:off x="6080629" y="2144381"/>
            <a:ext cx="1813765" cy="1209357"/>
            <a:chOff x="872401" y="1417374"/>
            <a:chExt cx="1813766" cy="1209357"/>
          </a:xfrm>
        </p:grpSpPr>
        <p:sp>
          <p:nvSpPr>
            <p:cNvPr id="26" name="Google Shape;666;p64">
              <a:extLst>
                <a:ext uri="{FF2B5EF4-FFF2-40B4-BE49-F238E27FC236}">
                  <a16:creationId xmlns:a16="http://schemas.microsoft.com/office/drawing/2014/main" id="{08B9B782-A814-46F3-80D8-4D9517D70405}"/>
                </a:ext>
              </a:extLst>
            </p:cNvPr>
            <p:cNvSpPr txBox="1">
              <a:spLocks/>
            </p:cNvSpPr>
            <p:nvPr/>
          </p:nvSpPr>
          <p:spPr>
            <a:xfrm>
              <a:off x="872401" y="2331531"/>
              <a:ext cx="1813766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94867"/>
                  </a:solidFill>
                  <a:effectLst/>
                  <a:uLnTx/>
                  <a:uFillTx/>
                  <a:latin typeface="Oswald"/>
                  <a:sym typeface="Oswald"/>
                </a:rPr>
                <a:t>ASPECT RATIO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28" name="Google Shape;673;p64">
              <a:extLst>
                <a:ext uri="{FF2B5EF4-FFF2-40B4-BE49-F238E27FC236}">
                  <a16:creationId xmlns:a16="http://schemas.microsoft.com/office/drawing/2014/main" id="{230617AB-8494-4458-9931-72F4DA8C785C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64">
              <a:extLst>
                <a:ext uri="{FF2B5EF4-FFF2-40B4-BE49-F238E27FC236}">
                  <a16:creationId xmlns:a16="http://schemas.microsoft.com/office/drawing/2014/main" id="{179D8173-15DA-40CA-804C-C466EFE05462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ADFBC8-6BDE-4456-9872-E8A2F1F0ADDA}"/>
              </a:ext>
            </a:extLst>
          </p:cNvPr>
          <p:cNvGrpSpPr/>
          <p:nvPr/>
        </p:nvGrpSpPr>
        <p:grpSpPr>
          <a:xfrm>
            <a:off x="8176937" y="4225033"/>
            <a:ext cx="2551455" cy="1209357"/>
            <a:chOff x="872401" y="1417374"/>
            <a:chExt cx="2551456" cy="1209357"/>
          </a:xfrm>
        </p:grpSpPr>
        <p:sp>
          <p:nvSpPr>
            <p:cNvPr id="31" name="Google Shape;666;p64">
              <a:extLst>
                <a:ext uri="{FF2B5EF4-FFF2-40B4-BE49-F238E27FC236}">
                  <a16:creationId xmlns:a16="http://schemas.microsoft.com/office/drawing/2014/main" id="{A5737E68-F041-4D88-B4B1-A6787B744AAA}"/>
                </a:ext>
              </a:extLst>
            </p:cNvPr>
            <p:cNvSpPr txBox="1">
              <a:spLocks/>
            </p:cNvSpPr>
            <p:nvPr/>
          </p:nvSpPr>
          <p:spPr>
            <a:xfrm>
              <a:off x="872401" y="2331531"/>
              <a:ext cx="2551456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r>
                <a:rPr lang="en-US" sz="2400" kern="0" dirty="0">
                  <a:solidFill>
                    <a:srgbClr val="394867"/>
                  </a:solidFill>
                </a:rPr>
                <a:t>PIXEL ASPECT RATIO</a:t>
              </a: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394867"/>
                </a:solidFill>
                <a:effectLst/>
                <a:uLnTx/>
                <a:uFillTx/>
                <a:latin typeface="Oswald"/>
                <a:sym typeface="Oswald"/>
              </a:endParaRPr>
            </a:p>
          </p:txBody>
        </p:sp>
        <p:sp>
          <p:nvSpPr>
            <p:cNvPr id="33" name="Google Shape;673;p64">
              <a:extLst>
                <a:ext uri="{FF2B5EF4-FFF2-40B4-BE49-F238E27FC236}">
                  <a16:creationId xmlns:a16="http://schemas.microsoft.com/office/drawing/2014/main" id="{87277179-057B-43A8-9214-7BE6B1D0D90C}"/>
                </a:ext>
              </a:extLst>
            </p:cNvPr>
            <p:cNvSpPr/>
            <p:nvPr/>
          </p:nvSpPr>
          <p:spPr>
            <a:xfrm rot="10800000" flipH="1">
              <a:off x="1004724" y="1417374"/>
              <a:ext cx="670203" cy="670203"/>
            </a:xfrm>
            <a:prstGeom prst="teardrop">
              <a:avLst>
                <a:gd name="adj" fmla="val 100000"/>
              </a:avLst>
            </a:prstGeom>
            <a:solidFill>
              <a:srgbClr val="394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78;p64">
              <a:extLst>
                <a:ext uri="{FF2B5EF4-FFF2-40B4-BE49-F238E27FC236}">
                  <a16:creationId xmlns:a16="http://schemas.microsoft.com/office/drawing/2014/main" id="{F8BAB81A-CF97-4A9C-BCD2-954242C5E822}"/>
                </a:ext>
              </a:extLst>
            </p:cNvPr>
            <p:cNvSpPr txBox="1">
              <a:spLocks/>
            </p:cNvSpPr>
            <p:nvPr/>
          </p:nvSpPr>
          <p:spPr>
            <a:xfrm>
              <a:off x="1058275" y="1519000"/>
              <a:ext cx="616652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dk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3000"/>
                <a:buFont typeface="Oswald SemiBold"/>
                <a:buNone/>
                <a:tabLst/>
                <a:defRPr/>
              </a:pPr>
              <a:r>
                <a:rPr kumimoji="0" lang="en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1F6F9"/>
                  </a:solidFill>
                  <a:effectLst/>
                  <a:uLnTx/>
                  <a:uFillTx/>
                  <a:latin typeface="Oswald SemiBold"/>
                  <a:sym typeface="Oswald SemiBold"/>
                </a:rPr>
                <a:t>04</a:t>
              </a:r>
            </a:p>
          </p:txBody>
        </p:sp>
      </p:grpSp>
      <p:pic>
        <p:nvPicPr>
          <p:cNvPr id="42" name="Google Shape;2184;p69">
            <a:extLst>
              <a:ext uri="{FF2B5EF4-FFF2-40B4-BE49-F238E27FC236}">
                <a16:creationId xmlns:a16="http://schemas.microsoft.com/office/drawing/2014/main" id="{5A043C66-3288-4CFB-8729-2E30C297B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1638057">
            <a:off x="-444636" y="5015802"/>
            <a:ext cx="6978249" cy="3477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80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6713085" y="3554431"/>
            <a:ext cx="7228357" cy="366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SAMPLING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sp>
        <p:nvSpPr>
          <p:cNvPr id="37" name="Google Shape;743;p68">
            <a:extLst>
              <a:ext uri="{FF2B5EF4-FFF2-40B4-BE49-F238E27FC236}">
                <a16:creationId xmlns:a16="http://schemas.microsoft.com/office/drawing/2014/main" id="{B7BE85CB-056C-4FE2-9544-F6C4ADB59311}"/>
              </a:ext>
            </a:extLst>
          </p:cNvPr>
          <p:cNvSpPr txBox="1">
            <a:spLocks/>
          </p:cNvSpPr>
          <p:nvPr/>
        </p:nvSpPr>
        <p:spPr>
          <a:xfrm>
            <a:off x="1135789" y="1727762"/>
            <a:ext cx="5590936" cy="457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000F2D"/>
                </a:solidFill>
              </a:rPr>
              <a:t>The digitization process of a continuous video signal involves sampling and quantization.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rgbClr val="000F2D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2D signals, samples are normally taken on a rectangular grid. These grids are known as lattices. </a:t>
            </a:r>
            <a:endParaRPr lang="en-IN" dirty="0">
              <a:solidFill>
                <a:srgbClr val="000F2D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solidFill>
                <a:srgbClr val="14274E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When designing a video sampling system we need to decide the following: </a:t>
            </a: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solidFill>
                  <a:srgbClr val="000F2D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1. </a:t>
            </a:r>
            <a:r>
              <a:rPr lang="en-IN" dirty="0">
                <a:solidFill>
                  <a:srgbClr val="000F2D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ampling frequencies </a:t>
            </a: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2. </a:t>
            </a:r>
            <a:r>
              <a:rPr lang="en-IN" dirty="0">
                <a:solidFill>
                  <a:srgbClr val="000F2D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ampling rate </a:t>
            </a: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3. Methods to avoid aliasing</a:t>
            </a: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dirty="0">
              <a:solidFill>
                <a:srgbClr val="14274E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dirty="0">
              <a:solidFill>
                <a:srgbClr val="14274E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dirty="0">
              <a:solidFill>
                <a:srgbClr val="14274E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2184;p69">
            <a:extLst>
              <a:ext uri="{FF2B5EF4-FFF2-40B4-BE49-F238E27FC236}">
                <a16:creationId xmlns:a16="http://schemas.microsoft.com/office/drawing/2014/main" id="{CED35D96-B655-4E50-AE29-AD0695353D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1992033">
            <a:off x="-380110" y="5469291"/>
            <a:ext cx="6978249" cy="3477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12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6713085" y="3554431"/>
            <a:ext cx="7228357" cy="366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SAMPLING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pic>
        <p:nvPicPr>
          <p:cNvPr id="8" name="Google Shape;2184;p69">
            <a:extLst>
              <a:ext uri="{FF2B5EF4-FFF2-40B4-BE49-F238E27FC236}">
                <a16:creationId xmlns:a16="http://schemas.microsoft.com/office/drawing/2014/main" id="{CED35D96-B655-4E50-AE29-AD0695353D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1992033">
            <a:off x="-380110" y="5469291"/>
            <a:ext cx="6978249" cy="34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43;p68">
            <a:extLst>
              <a:ext uri="{FF2B5EF4-FFF2-40B4-BE49-F238E27FC236}">
                <a16:creationId xmlns:a16="http://schemas.microsoft.com/office/drawing/2014/main" id="{726F3F9B-59B4-4077-B09C-49C0C2A48DFE}"/>
              </a:ext>
            </a:extLst>
          </p:cNvPr>
          <p:cNvSpPr txBox="1">
            <a:spLocks/>
          </p:cNvSpPr>
          <p:nvPr/>
        </p:nvSpPr>
        <p:spPr>
          <a:xfrm>
            <a:off x="1074808" y="1752926"/>
            <a:ext cx="5660970" cy="42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rgbClr val="000F2D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of Video sampling are: </a:t>
            </a: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solidFill>
                  <a:srgbClr val="000F2D"/>
                </a:solidFill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1. </a:t>
            </a:r>
            <a:r>
              <a:rPr lang="en-US" dirty="0">
                <a:solidFill>
                  <a:srgbClr val="000F2D"/>
                </a:solidFill>
              </a:rPr>
              <a:t>Choice of necessary sampling rates for video</a:t>
            </a:r>
            <a:endParaRPr lang="en-IN" dirty="0">
              <a:solidFill>
                <a:srgbClr val="000F2D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2. </a:t>
            </a:r>
            <a:r>
              <a:rPr lang="en-US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Choice of a suitable efficient sampling lattice</a:t>
            </a:r>
            <a:br>
              <a:rPr lang="en-US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F2D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under a given total data or sampling rate.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solidFill>
                <a:srgbClr val="14274E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F2D"/>
                </a:solidFill>
              </a:rPr>
              <a:t>To sample each line, the horizontal sampling interval should match the vertical interval, so that the resulting pixels are square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solidFill>
                <a:srgbClr val="000F2D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F2D"/>
                </a:solidFill>
              </a:rPr>
              <a:t>After sampling from analog to digital, video signal is converted from one format to another</a:t>
            </a:r>
            <a:endParaRPr lang="en-IN" dirty="0">
              <a:solidFill>
                <a:srgbClr val="000F2D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1022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8203733" y="4351489"/>
            <a:ext cx="6394605" cy="323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8981"/>
          <a:stretch/>
        </p:blipFill>
        <p:spPr>
          <a:xfrm>
            <a:off x="-5068954" y="-1622613"/>
            <a:ext cx="9000023" cy="394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CODING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3E5548-9179-4FEE-8978-A3B5AC19027C}"/>
              </a:ext>
            </a:extLst>
          </p:cNvPr>
          <p:cNvGrpSpPr/>
          <p:nvPr/>
        </p:nvGrpSpPr>
        <p:grpSpPr>
          <a:xfrm>
            <a:off x="2312509" y="4627122"/>
            <a:ext cx="1865951" cy="1957771"/>
            <a:chOff x="2312509" y="4360903"/>
            <a:chExt cx="1865951" cy="1957771"/>
          </a:xfrm>
        </p:grpSpPr>
        <p:sp>
          <p:nvSpPr>
            <p:cNvPr id="54" name="Google Shape;482;p46">
              <a:extLst>
                <a:ext uri="{FF2B5EF4-FFF2-40B4-BE49-F238E27FC236}">
                  <a16:creationId xmlns:a16="http://schemas.microsoft.com/office/drawing/2014/main" id="{4BCB5C22-4626-483D-A09E-B813A1330630}"/>
                </a:ext>
              </a:extLst>
            </p:cNvPr>
            <p:cNvSpPr txBox="1">
              <a:spLocks/>
            </p:cNvSpPr>
            <p:nvPr/>
          </p:nvSpPr>
          <p:spPr>
            <a:xfrm>
              <a:off x="2312509" y="4928234"/>
              <a:ext cx="1865951" cy="1390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Spectral Light"/>
                </a:rPr>
                <a:t>They convert the images/frame data from the spatial domain into the frequency domain.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endParaRPr lang="en-US" sz="1200" kern="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200" kern="0" dirty="0">
                  <a:solidFill>
                    <a:srgbClr val="14274E"/>
                  </a:solidFill>
                  <a:latin typeface="Nunito" pitchFamily="2" charset="0"/>
                </a:rPr>
                <a:t>DCT is applied.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Spectral Light"/>
              </a:endParaRPr>
            </a:p>
          </p:txBody>
        </p:sp>
        <p:sp>
          <p:nvSpPr>
            <p:cNvPr id="55" name="Google Shape;483;p46">
              <a:extLst>
                <a:ext uri="{FF2B5EF4-FFF2-40B4-BE49-F238E27FC236}">
                  <a16:creationId xmlns:a16="http://schemas.microsoft.com/office/drawing/2014/main" id="{A0793930-220C-4C81-8E73-64A05E750AB8}"/>
                </a:ext>
              </a:extLst>
            </p:cNvPr>
            <p:cNvSpPr txBox="1">
              <a:spLocks/>
            </p:cNvSpPr>
            <p:nvPr/>
          </p:nvSpPr>
          <p:spPr>
            <a:xfrm>
              <a:off x="2312511" y="4360903"/>
              <a:ext cx="1722344" cy="444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>
                <a:buFont typeface="Spectral Light"/>
                <a:buNone/>
              </a:pPr>
              <a:r>
                <a:rPr lang="en-US" b="1" kern="0" dirty="0">
                  <a:solidFill>
                    <a:srgbClr val="14274E"/>
                  </a:solidFill>
                  <a:latin typeface="Oswald" pitchFamily="2" charset="0"/>
                  <a:ea typeface="Montserrat ExtraBold"/>
                  <a:cs typeface="Montserrat ExtraBold"/>
                  <a:sym typeface="Montserrat ExtraBold"/>
                </a:rPr>
                <a:t>TRANSFORMATION FUNCTIONS</a:t>
              </a:r>
              <a:endParaRPr lang="en-IN" b="1" kern="0" dirty="0">
                <a:solidFill>
                  <a:srgbClr val="14274E"/>
                </a:solidFill>
                <a:latin typeface="Oswald" pitchFamily="2" charset="0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1E587-9A76-4B01-95F9-79A6DC3E9036}"/>
              </a:ext>
            </a:extLst>
          </p:cNvPr>
          <p:cNvGrpSpPr/>
          <p:nvPr/>
        </p:nvGrpSpPr>
        <p:grpSpPr>
          <a:xfrm>
            <a:off x="6551272" y="4627106"/>
            <a:ext cx="2709450" cy="1957783"/>
            <a:chOff x="6551272" y="4360887"/>
            <a:chExt cx="2709450" cy="1957783"/>
          </a:xfrm>
        </p:grpSpPr>
        <p:sp>
          <p:nvSpPr>
            <p:cNvPr id="56" name="Google Shape;484;p46">
              <a:extLst>
                <a:ext uri="{FF2B5EF4-FFF2-40B4-BE49-F238E27FC236}">
                  <a16:creationId xmlns:a16="http://schemas.microsoft.com/office/drawing/2014/main" id="{03B8B215-E628-45E0-AABE-6A0407B34C8A}"/>
                </a:ext>
              </a:extLst>
            </p:cNvPr>
            <p:cNvSpPr txBox="1">
              <a:spLocks/>
            </p:cNvSpPr>
            <p:nvPr/>
          </p:nvSpPr>
          <p:spPr>
            <a:xfrm>
              <a:off x="6551272" y="4915815"/>
              <a:ext cx="2709450" cy="1402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Spectral Light"/>
                </a:rPr>
                <a:t>It encodes the frame data by modified forms of other frames.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200" kern="0" dirty="0">
                  <a:solidFill>
                    <a:srgbClr val="14274E"/>
                  </a:solidFill>
                  <a:latin typeface="Nunito" pitchFamily="2" charset="0"/>
                </a:rPr>
                <a:t>The motion vector is calculated through search algorithms. 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Spectral Light"/>
              </a:endParaRPr>
            </a:p>
          </p:txBody>
        </p:sp>
        <p:sp>
          <p:nvSpPr>
            <p:cNvPr id="57" name="Google Shape;485;p46">
              <a:extLst>
                <a:ext uri="{FF2B5EF4-FFF2-40B4-BE49-F238E27FC236}">
                  <a16:creationId xmlns:a16="http://schemas.microsoft.com/office/drawing/2014/main" id="{B9618D6C-7BB2-4C8F-A060-421A0A35066A}"/>
                </a:ext>
              </a:extLst>
            </p:cNvPr>
            <p:cNvSpPr txBox="1">
              <a:spLocks/>
            </p:cNvSpPr>
            <p:nvPr/>
          </p:nvSpPr>
          <p:spPr>
            <a:xfrm>
              <a:off x="6551274" y="4360887"/>
              <a:ext cx="1414659" cy="444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>
                <a:buFont typeface="Spectral Light"/>
                <a:buNone/>
              </a:pPr>
              <a:r>
                <a:rPr lang="en-IN" b="1" kern="0" dirty="0">
                  <a:solidFill>
                    <a:srgbClr val="14274E"/>
                  </a:solidFill>
                  <a:latin typeface="Oswald" pitchFamily="2" charset="0"/>
                  <a:ea typeface="Montserrat ExtraBold"/>
                  <a:cs typeface="Montserrat ExtraBold"/>
                  <a:sym typeface="Montserrat ExtraBold"/>
                </a:rPr>
                <a:t>MOTION ESTIMATION </a:t>
              </a:r>
            </a:p>
          </p:txBody>
        </p:sp>
      </p:grpSp>
      <p:sp>
        <p:nvSpPr>
          <p:cNvPr id="58" name="Google Shape;486;p46">
            <a:extLst>
              <a:ext uri="{FF2B5EF4-FFF2-40B4-BE49-F238E27FC236}">
                <a16:creationId xmlns:a16="http://schemas.microsoft.com/office/drawing/2014/main" id="{967D1A60-05BA-4926-A366-9C03684B1C1D}"/>
              </a:ext>
            </a:extLst>
          </p:cNvPr>
          <p:cNvSpPr txBox="1">
            <a:spLocks/>
          </p:cNvSpPr>
          <p:nvPr/>
        </p:nvSpPr>
        <p:spPr>
          <a:xfrm>
            <a:off x="4597931" y="2539318"/>
            <a:ext cx="1779720" cy="118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Spectral Light"/>
              </a:rPr>
              <a:t>The is the inevitable result of representing a value as a number with a fixed number of decimal places</a:t>
            </a:r>
          </a:p>
        </p:txBody>
      </p:sp>
      <p:sp>
        <p:nvSpPr>
          <p:cNvPr id="59" name="Google Shape;487;p46">
            <a:extLst>
              <a:ext uri="{FF2B5EF4-FFF2-40B4-BE49-F238E27FC236}">
                <a16:creationId xmlns:a16="http://schemas.microsoft.com/office/drawing/2014/main" id="{6910DAB4-BB1D-4AE7-BDB4-BA84A4456FE5}"/>
              </a:ext>
            </a:extLst>
          </p:cNvPr>
          <p:cNvSpPr txBox="1">
            <a:spLocks/>
          </p:cNvSpPr>
          <p:nvPr/>
        </p:nvSpPr>
        <p:spPr>
          <a:xfrm>
            <a:off x="4597932" y="1864497"/>
            <a:ext cx="1364377" cy="44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IN" b="1" kern="0" dirty="0">
                <a:solidFill>
                  <a:srgbClr val="14274E"/>
                </a:solidFill>
                <a:latin typeface="Oswald" pitchFamily="2" charset="0"/>
                <a:ea typeface="Montserrat ExtraBold"/>
                <a:cs typeface="Montserrat ExtraBold"/>
                <a:sym typeface="Montserrat ExtraBold"/>
              </a:rPr>
              <a:t>QUANTIZATION FUNCTIONS</a:t>
            </a:r>
          </a:p>
        </p:txBody>
      </p:sp>
      <p:sp>
        <p:nvSpPr>
          <p:cNvPr id="60" name="Google Shape;488;p46">
            <a:extLst>
              <a:ext uri="{FF2B5EF4-FFF2-40B4-BE49-F238E27FC236}">
                <a16:creationId xmlns:a16="http://schemas.microsoft.com/office/drawing/2014/main" id="{916863F8-071F-4C22-9E0A-EDBE279114E6}"/>
              </a:ext>
            </a:extLst>
          </p:cNvPr>
          <p:cNvSpPr txBox="1">
            <a:spLocks/>
          </p:cNvSpPr>
          <p:nvPr/>
        </p:nvSpPr>
        <p:spPr>
          <a:xfrm>
            <a:off x="8831548" y="2517576"/>
            <a:ext cx="1968972" cy="167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Spectral Light"/>
              </a:rPr>
              <a:t>It is a lossless data compression scheme independent of the medium. It </a:t>
            </a:r>
            <a:r>
              <a:rPr lang="en-US" sz="1200" kern="0" dirty="0">
                <a:solidFill>
                  <a:srgbClr val="14274E"/>
                </a:solidFill>
                <a:latin typeface="Nunito" pitchFamily="2" charset="0"/>
              </a:rPr>
              <a:t>is executed on quantization results from each macroblock.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Spectral Light"/>
              </a:rPr>
              <a:t>It impacts CR and PSNR values.</a:t>
            </a:r>
          </a:p>
        </p:txBody>
      </p:sp>
      <p:sp>
        <p:nvSpPr>
          <p:cNvPr id="61" name="Google Shape;489;p46">
            <a:extLst>
              <a:ext uri="{FF2B5EF4-FFF2-40B4-BE49-F238E27FC236}">
                <a16:creationId xmlns:a16="http://schemas.microsoft.com/office/drawing/2014/main" id="{175155AF-8EDF-4C4B-882A-BB0ADB41CD5D}"/>
              </a:ext>
            </a:extLst>
          </p:cNvPr>
          <p:cNvSpPr txBox="1">
            <a:spLocks/>
          </p:cNvSpPr>
          <p:nvPr/>
        </p:nvSpPr>
        <p:spPr>
          <a:xfrm>
            <a:off x="8831549" y="1849366"/>
            <a:ext cx="1600997" cy="44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IN" b="1" kern="0" dirty="0">
                <a:solidFill>
                  <a:srgbClr val="14274E"/>
                </a:solidFill>
                <a:latin typeface="Oswald" pitchFamily="2" charset="0"/>
                <a:ea typeface="Montserrat ExtraBold"/>
                <a:cs typeface="Montserrat ExtraBold"/>
                <a:sym typeface="Montserrat ExtraBold"/>
              </a:rPr>
              <a:t>ENTROPY CODING</a:t>
            </a:r>
          </a:p>
        </p:txBody>
      </p:sp>
      <p:cxnSp>
        <p:nvCxnSpPr>
          <p:cNvPr id="63" name="Google Shape;491;p46">
            <a:extLst>
              <a:ext uri="{FF2B5EF4-FFF2-40B4-BE49-F238E27FC236}">
                <a16:creationId xmlns:a16="http://schemas.microsoft.com/office/drawing/2014/main" id="{2865FD54-9828-4C5D-BB21-2DF9B5D640D0}"/>
              </a:ext>
            </a:extLst>
          </p:cNvPr>
          <p:cNvCxnSpPr/>
          <p:nvPr/>
        </p:nvCxnSpPr>
        <p:spPr>
          <a:xfrm>
            <a:off x="109699" y="4320529"/>
            <a:ext cx="12066139" cy="0"/>
          </a:xfrm>
          <a:prstGeom prst="straightConnector1">
            <a:avLst/>
          </a:prstGeom>
          <a:noFill/>
          <a:ln w="28575" cap="flat" cmpd="sng">
            <a:solidFill>
              <a:srgbClr val="2525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492;p46">
            <a:extLst>
              <a:ext uri="{FF2B5EF4-FFF2-40B4-BE49-F238E27FC236}">
                <a16:creationId xmlns:a16="http://schemas.microsoft.com/office/drawing/2014/main" id="{AA659B33-ACB5-4E3A-97C2-625E848B53C4}"/>
              </a:ext>
            </a:extLst>
          </p:cNvPr>
          <p:cNvSpPr/>
          <p:nvPr/>
        </p:nvSpPr>
        <p:spPr>
          <a:xfrm>
            <a:off x="2736539" y="4182804"/>
            <a:ext cx="275451" cy="275451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14274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493;p46">
            <a:extLst>
              <a:ext uri="{FF2B5EF4-FFF2-40B4-BE49-F238E27FC236}">
                <a16:creationId xmlns:a16="http://schemas.microsoft.com/office/drawing/2014/main" id="{B415D51C-CB63-4ADE-A6A9-B4CC93668F4B}"/>
              </a:ext>
            </a:extLst>
          </p:cNvPr>
          <p:cNvSpPr/>
          <p:nvPr/>
        </p:nvSpPr>
        <p:spPr>
          <a:xfrm>
            <a:off x="5021960" y="4182804"/>
            <a:ext cx="275451" cy="275451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14274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494;p46">
            <a:extLst>
              <a:ext uri="{FF2B5EF4-FFF2-40B4-BE49-F238E27FC236}">
                <a16:creationId xmlns:a16="http://schemas.microsoft.com/office/drawing/2014/main" id="{776ED965-A0F7-4721-93FD-496EADD0FCF3}"/>
              </a:ext>
            </a:extLst>
          </p:cNvPr>
          <p:cNvSpPr/>
          <p:nvPr/>
        </p:nvSpPr>
        <p:spPr>
          <a:xfrm>
            <a:off x="6975301" y="4182804"/>
            <a:ext cx="275451" cy="275451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14274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495;p46">
            <a:extLst>
              <a:ext uri="{FF2B5EF4-FFF2-40B4-BE49-F238E27FC236}">
                <a16:creationId xmlns:a16="http://schemas.microsoft.com/office/drawing/2014/main" id="{F96DE761-CAA7-4C14-8D51-B088DB54D634}"/>
              </a:ext>
            </a:extLst>
          </p:cNvPr>
          <p:cNvSpPr/>
          <p:nvPr/>
        </p:nvSpPr>
        <p:spPr>
          <a:xfrm>
            <a:off x="9260722" y="4182804"/>
            <a:ext cx="275451" cy="275451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14274E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816FF0-F55D-4064-A555-1B8C8528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35" y="1782946"/>
            <a:ext cx="1968972" cy="18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611F42-CE2A-4A72-A84F-FFCD91555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99" y="4653161"/>
            <a:ext cx="1102610" cy="18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1D70E2-89A0-4170-9795-E8C233F4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3" y="3168649"/>
            <a:ext cx="1588369" cy="5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BDDA0B-E871-43CA-838F-3D69A3085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29" y="1773465"/>
            <a:ext cx="2650782" cy="6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99C06-73D9-4036-A585-3719F1009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796" y="2557967"/>
            <a:ext cx="874841" cy="450517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D83C125-8FD9-4AA2-969C-9B59EECC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939" y="4835125"/>
            <a:ext cx="2636358" cy="6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12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40E673-6D47-49FA-ABB1-464240BD68E4}"/>
              </a:ext>
            </a:extLst>
          </p:cNvPr>
          <p:cNvGrpSpPr/>
          <p:nvPr/>
        </p:nvGrpSpPr>
        <p:grpSpPr>
          <a:xfrm>
            <a:off x="1004139" y="1960535"/>
            <a:ext cx="4292543" cy="1325562"/>
            <a:chOff x="1004139" y="1960535"/>
            <a:chExt cx="4292543" cy="1325562"/>
          </a:xfrm>
        </p:grpSpPr>
        <p:sp>
          <p:nvSpPr>
            <p:cNvPr id="9" name="Google Shape;115;p26">
              <a:extLst>
                <a:ext uri="{FF2B5EF4-FFF2-40B4-BE49-F238E27FC236}">
                  <a16:creationId xmlns:a16="http://schemas.microsoft.com/office/drawing/2014/main" id="{779527DC-E937-4D1A-9910-6786F1C40D8B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Oswald" pitchFamily="2" charset="0"/>
                </a:rPr>
                <a:t>V</a:t>
              </a:r>
              <a:r>
                <a:rPr lang="en-IN" kern="0" dirty="0">
                  <a:solidFill>
                    <a:srgbClr val="14274E"/>
                  </a:solidFill>
                  <a:latin typeface="Oswald" pitchFamily="2" charset="0"/>
                </a:rPr>
                <a:t>IDEO SIGNALS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10" name="Google Shape;116;p26">
              <a:extLst>
                <a:ext uri="{FF2B5EF4-FFF2-40B4-BE49-F238E27FC236}">
                  <a16:creationId xmlns:a16="http://schemas.microsoft.com/office/drawing/2014/main" id="{11A70CE5-959F-4B9C-B435-5BA61AD60370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Fira Sans Condensed Light"/>
                </a:rPr>
                <a:t>Introduction to Video Signals &amp; Processing</a:t>
              </a:r>
            </a:p>
          </p:txBody>
        </p:sp>
        <p:sp>
          <p:nvSpPr>
            <p:cNvPr id="11" name="Google Shape;124;p26">
              <a:extLst>
                <a:ext uri="{FF2B5EF4-FFF2-40B4-BE49-F238E27FC236}">
                  <a16:creationId xmlns:a16="http://schemas.microsoft.com/office/drawing/2014/main" id="{E64DD273-AB5D-46F4-A0E4-1BA455AFA2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01</a:t>
              </a:r>
            </a:p>
          </p:txBody>
        </p:sp>
        <p:cxnSp>
          <p:nvCxnSpPr>
            <p:cNvPr id="12" name="Google Shape;130;p26">
              <a:extLst>
                <a:ext uri="{FF2B5EF4-FFF2-40B4-BE49-F238E27FC236}">
                  <a16:creationId xmlns:a16="http://schemas.microsoft.com/office/drawing/2014/main" id="{4BBEB258-2F1B-4449-ADAC-152192529369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FD3515-E303-4145-9908-D525D34DEC09}"/>
              </a:ext>
            </a:extLst>
          </p:cNvPr>
          <p:cNvGrpSpPr/>
          <p:nvPr/>
        </p:nvGrpSpPr>
        <p:grpSpPr>
          <a:xfrm>
            <a:off x="1021183" y="4877362"/>
            <a:ext cx="4275498" cy="860289"/>
            <a:chOff x="1004139" y="2054275"/>
            <a:chExt cx="4275498" cy="860289"/>
          </a:xfrm>
        </p:grpSpPr>
        <p:sp>
          <p:nvSpPr>
            <p:cNvPr id="16" name="Google Shape;115;p26">
              <a:extLst>
                <a:ext uri="{FF2B5EF4-FFF2-40B4-BE49-F238E27FC236}">
                  <a16:creationId xmlns:a16="http://schemas.microsoft.com/office/drawing/2014/main" id="{574C962A-9F21-4332-8A70-9F96BB19B02A}"/>
                </a:ext>
              </a:extLst>
            </p:cNvPr>
            <p:cNvSpPr txBox="1">
              <a:spLocks/>
            </p:cNvSpPr>
            <p:nvPr/>
          </p:nvSpPr>
          <p:spPr>
            <a:xfrm>
              <a:off x="2088547" y="2213091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lang="en-US" dirty="0">
                  <a:solidFill>
                    <a:srgbClr val="14274E"/>
                  </a:solidFill>
                  <a:effectLst/>
                  <a:latin typeface="Oswald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PRINCIPLES OF COLOR VIDEO IMAGING </a:t>
              </a:r>
              <a:endPara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18" name="Google Shape;124;p26">
              <a:extLst>
                <a:ext uri="{FF2B5EF4-FFF2-40B4-BE49-F238E27FC236}">
                  <a16:creationId xmlns:a16="http://schemas.microsoft.com/office/drawing/2014/main" id="{D017DF60-B18E-4A32-AC34-FB9A36DD2F2E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03</a:t>
              </a:r>
            </a:p>
          </p:txBody>
        </p:sp>
        <p:cxnSp>
          <p:nvCxnSpPr>
            <p:cNvPr id="19" name="Google Shape;130;p26">
              <a:extLst>
                <a:ext uri="{FF2B5EF4-FFF2-40B4-BE49-F238E27FC236}">
                  <a16:creationId xmlns:a16="http://schemas.microsoft.com/office/drawing/2014/main" id="{B1D26475-F150-4F6F-BD66-AA5A2950CF6D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812487-0FEA-4224-9769-61270436750F}"/>
              </a:ext>
            </a:extLst>
          </p:cNvPr>
          <p:cNvGrpSpPr/>
          <p:nvPr/>
        </p:nvGrpSpPr>
        <p:grpSpPr>
          <a:xfrm>
            <a:off x="7410138" y="3458764"/>
            <a:ext cx="4292543" cy="1325562"/>
            <a:chOff x="1004139" y="1960535"/>
            <a:chExt cx="4292543" cy="1325562"/>
          </a:xfrm>
        </p:grpSpPr>
        <p:sp>
          <p:nvSpPr>
            <p:cNvPr id="21" name="Google Shape;115;p26">
              <a:extLst>
                <a:ext uri="{FF2B5EF4-FFF2-40B4-BE49-F238E27FC236}">
                  <a16:creationId xmlns:a16="http://schemas.microsoft.com/office/drawing/2014/main" id="{D0661A6B-7CEF-4741-A0F0-76F806D67BB2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I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ANALOG VIDEO RASTER</a:t>
              </a:r>
            </a:p>
          </p:txBody>
        </p:sp>
        <p:sp>
          <p:nvSpPr>
            <p:cNvPr id="22" name="Google Shape;116;p26">
              <a:extLst>
                <a:ext uri="{FF2B5EF4-FFF2-40B4-BE49-F238E27FC236}">
                  <a16:creationId xmlns:a16="http://schemas.microsoft.com/office/drawing/2014/main" id="{74A2F07B-BEBE-4D32-A36A-6FCAF7946E72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Fira Sans Condensed Light"/>
                </a:rPr>
                <a:t>Analog Video Raster &amp; it’s characteristics. </a:t>
              </a:r>
            </a:p>
          </p:txBody>
        </p:sp>
        <p:sp>
          <p:nvSpPr>
            <p:cNvPr id="23" name="Google Shape;124;p26">
              <a:extLst>
                <a:ext uri="{FF2B5EF4-FFF2-40B4-BE49-F238E27FC236}">
                  <a16:creationId xmlns:a16="http://schemas.microsoft.com/office/drawing/2014/main" id="{F556B4DF-6FE8-436C-B27E-BE0FFE0C74FA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05</a:t>
              </a:r>
            </a:p>
          </p:txBody>
        </p:sp>
        <p:cxnSp>
          <p:nvCxnSpPr>
            <p:cNvPr id="24" name="Google Shape;130;p26">
              <a:extLst>
                <a:ext uri="{FF2B5EF4-FFF2-40B4-BE49-F238E27FC236}">
                  <a16:creationId xmlns:a16="http://schemas.microsoft.com/office/drawing/2014/main" id="{9EEC64B8-542B-451A-BF9B-10BC54471356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5A4D2-5F60-44BE-A6B8-AE11B1CA6722}"/>
              </a:ext>
            </a:extLst>
          </p:cNvPr>
          <p:cNvGrpSpPr/>
          <p:nvPr/>
        </p:nvGrpSpPr>
        <p:grpSpPr>
          <a:xfrm>
            <a:off x="1004139" y="3419094"/>
            <a:ext cx="4292543" cy="1325562"/>
            <a:chOff x="1004139" y="1960535"/>
            <a:chExt cx="4292543" cy="1325562"/>
          </a:xfrm>
        </p:grpSpPr>
        <p:sp>
          <p:nvSpPr>
            <p:cNvPr id="26" name="Google Shape;115;p26">
              <a:extLst>
                <a:ext uri="{FF2B5EF4-FFF2-40B4-BE49-F238E27FC236}">
                  <a16:creationId xmlns:a16="http://schemas.microsoft.com/office/drawing/2014/main" id="{E63BFDF5-C620-4BEC-A655-686010302CEC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VIDEO OPERATIONS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27" name="Google Shape;116;p26">
              <a:extLst>
                <a:ext uri="{FF2B5EF4-FFF2-40B4-BE49-F238E27FC236}">
                  <a16:creationId xmlns:a16="http://schemas.microsoft.com/office/drawing/2014/main" id="{794845D0-2470-422B-9C71-D61C6C82A676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dirty="0">
                  <a:solidFill>
                    <a:srgbClr val="14274E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 Formation, Perception, Color Perception, Light and Color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28" name="Google Shape;124;p26">
              <a:extLst>
                <a:ext uri="{FF2B5EF4-FFF2-40B4-BE49-F238E27FC236}">
                  <a16:creationId xmlns:a16="http://schemas.microsoft.com/office/drawing/2014/main" id="{0DDBA9B6-462A-41CE-9EE8-99028E6AF9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02</a:t>
              </a:r>
            </a:p>
          </p:txBody>
        </p:sp>
        <p:cxnSp>
          <p:nvCxnSpPr>
            <p:cNvPr id="29" name="Google Shape;130;p26">
              <a:extLst>
                <a:ext uri="{FF2B5EF4-FFF2-40B4-BE49-F238E27FC236}">
                  <a16:creationId xmlns:a16="http://schemas.microsoft.com/office/drawing/2014/main" id="{9E6F6207-70CF-4680-ABBB-C7E7F730F0FB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260E54-9B7B-47A8-A761-0D28EE0F96CB}"/>
              </a:ext>
            </a:extLst>
          </p:cNvPr>
          <p:cNvGrpSpPr/>
          <p:nvPr/>
        </p:nvGrpSpPr>
        <p:grpSpPr>
          <a:xfrm>
            <a:off x="7387017" y="2054275"/>
            <a:ext cx="4292543" cy="1325562"/>
            <a:chOff x="7387017" y="2054275"/>
            <a:chExt cx="4292543" cy="1325562"/>
          </a:xfrm>
        </p:grpSpPr>
        <p:sp>
          <p:nvSpPr>
            <p:cNvPr id="31" name="Google Shape;115;p26">
              <a:extLst>
                <a:ext uri="{FF2B5EF4-FFF2-40B4-BE49-F238E27FC236}">
                  <a16:creationId xmlns:a16="http://schemas.microsoft.com/office/drawing/2014/main" id="{D07ED687-EEA9-43C6-A040-40F78AF19EBD}"/>
                </a:ext>
              </a:extLst>
            </p:cNvPr>
            <p:cNvSpPr txBox="1">
              <a:spLocks/>
            </p:cNvSpPr>
            <p:nvPr/>
          </p:nvSpPr>
          <p:spPr>
            <a:xfrm>
              <a:off x="8488470" y="205427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Oswald" pitchFamily="2" charset="0"/>
                </a:rPr>
                <a:t>T</a:t>
              </a:r>
              <a:r>
                <a:rPr lang="en-IN" kern="0" dirty="0">
                  <a:solidFill>
                    <a:srgbClr val="14274E"/>
                  </a:solidFill>
                  <a:latin typeface="Oswald" pitchFamily="2" charset="0"/>
                </a:rPr>
                <a:t>YPES OF VIDEOS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32" name="Google Shape;116;p26">
              <a:extLst>
                <a:ext uri="{FF2B5EF4-FFF2-40B4-BE49-F238E27FC236}">
                  <a16:creationId xmlns:a16="http://schemas.microsoft.com/office/drawing/2014/main" id="{FF6CF1FD-02DD-4021-A7D5-50CF1C7F209C}"/>
                </a:ext>
              </a:extLst>
            </p:cNvPr>
            <p:cNvSpPr txBox="1">
              <a:spLocks/>
            </p:cNvSpPr>
            <p:nvPr/>
          </p:nvSpPr>
          <p:spPr>
            <a:xfrm>
              <a:off x="8488469" y="250031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Fira Sans Condensed Light"/>
                </a:rPr>
                <a:t>Types of Video: Composite and Component Video </a:t>
              </a:r>
            </a:p>
          </p:txBody>
        </p:sp>
        <p:sp>
          <p:nvSpPr>
            <p:cNvPr id="33" name="Google Shape;124;p26">
              <a:extLst>
                <a:ext uri="{FF2B5EF4-FFF2-40B4-BE49-F238E27FC236}">
                  <a16:creationId xmlns:a16="http://schemas.microsoft.com/office/drawing/2014/main" id="{A0AB564A-04F1-44BE-9EA7-E983B81F091B}"/>
                </a:ext>
              </a:extLst>
            </p:cNvPr>
            <p:cNvSpPr txBox="1">
              <a:spLocks/>
            </p:cNvSpPr>
            <p:nvPr/>
          </p:nvSpPr>
          <p:spPr>
            <a:xfrm>
              <a:off x="7387017" y="229824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04</a:t>
              </a:r>
            </a:p>
          </p:txBody>
        </p:sp>
        <p:cxnSp>
          <p:nvCxnSpPr>
            <p:cNvPr id="34" name="Google Shape;130;p26">
              <a:extLst>
                <a:ext uri="{FF2B5EF4-FFF2-40B4-BE49-F238E27FC236}">
                  <a16:creationId xmlns:a16="http://schemas.microsoft.com/office/drawing/2014/main" id="{F6824294-7B89-4986-A52C-2BCF56FCF313}"/>
                </a:ext>
              </a:extLst>
            </p:cNvPr>
            <p:cNvCxnSpPr/>
            <p:nvPr/>
          </p:nvCxnSpPr>
          <p:spPr>
            <a:xfrm>
              <a:off x="8309516" y="214801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CONTENTS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69ADC1-CD8B-4DA5-8578-872C2D9F049A}"/>
              </a:ext>
            </a:extLst>
          </p:cNvPr>
          <p:cNvGrpSpPr/>
          <p:nvPr/>
        </p:nvGrpSpPr>
        <p:grpSpPr>
          <a:xfrm>
            <a:off x="7409772" y="4830494"/>
            <a:ext cx="4292543" cy="1325562"/>
            <a:chOff x="1004139" y="1960535"/>
            <a:chExt cx="4292543" cy="1325562"/>
          </a:xfrm>
        </p:grpSpPr>
        <p:sp>
          <p:nvSpPr>
            <p:cNvPr id="46" name="Google Shape;115;p26">
              <a:extLst>
                <a:ext uri="{FF2B5EF4-FFF2-40B4-BE49-F238E27FC236}">
                  <a16:creationId xmlns:a16="http://schemas.microsoft.com/office/drawing/2014/main" id="{96BD7A4F-695C-4C48-9BBC-8EC64078F21F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DIGITAL VIDEO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47" name="Google Shape;116;p26">
              <a:extLst>
                <a:ext uri="{FF2B5EF4-FFF2-40B4-BE49-F238E27FC236}">
                  <a16:creationId xmlns:a16="http://schemas.microsoft.com/office/drawing/2014/main" id="{C78A4697-E167-4427-B07D-436787352DDD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Nunito" pitchFamily="2" charset="0"/>
                </a:rPr>
                <a:t>Digital Video and it’s parameters.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48" name="Google Shape;124;p26">
              <a:extLst>
                <a:ext uri="{FF2B5EF4-FFF2-40B4-BE49-F238E27FC236}">
                  <a16:creationId xmlns:a16="http://schemas.microsoft.com/office/drawing/2014/main" id="{EFF6DD4B-5FB5-4D09-A702-01F0F0E571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06</a:t>
              </a:r>
            </a:p>
          </p:txBody>
        </p:sp>
        <p:cxnSp>
          <p:nvCxnSpPr>
            <p:cNvPr id="49" name="Google Shape;130;p26">
              <a:extLst>
                <a:ext uri="{FF2B5EF4-FFF2-40B4-BE49-F238E27FC236}">
                  <a16:creationId xmlns:a16="http://schemas.microsoft.com/office/drawing/2014/main" id="{C6180AC1-598F-4921-B836-6D6150C4DF4A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2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6713085" y="3554431"/>
            <a:ext cx="7228357" cy="366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REFERENCES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2184;p69">
            <a:extLst>
              <a:ext uri="{FF2B5EF4-FFF2-40B4-BE49-F238E27FC236}">
                <a16:creationId xmlns:a16="http://schemas.microsoft.com/office/drawing/2014/main" id="{CED35D96-B655-4E50-AE29-AD0695353D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1992033">
            <a:off x="-380110" y="5469291"/>
            <a:ext cx="6978249" cy="34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43;p68">
            <a:extLst>
              <a:ext uri="{FF2B5EF4-FFF2-40B4-BE49-F238E27FC236}">
                <a16:creationId xmlns:a16="http://schemas.microsoft.com/office/drawing/2014/main" id="{726F3F9B-59B4-4077-B09C-49C0C2A48DFE}"/>
              </a:ext>
            </a:extLst>
          </p:cNvPr>
          <p:cNvSpPr txBox="1">
            <a:spLocks/>
          </p:cNvSpPr>
          <p:nvPr/>
        </p:nvSpPr>
        <p:spPr>
          <a:xfrm>
            <a:off x="1074808" y="1752926"/>
            <a:ext cx="7789744" cy="427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F2D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https://nptel.ac.in/courses/117/104/117104020/#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F2D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F2D"/>
                </a:solidFill>
                <a:effectLst/>
                <a:uLnTx/>
                <a:uFillTx/>
                <a:latin typeface="Nunito"/>
                <a:sym typeface="Nunito"/>
                <a:hlinkClick r:id="rId5"/>
              </a:rPr>
              <a:t>https://towardsdatascience.com/the-overview-of-video-coding-technique-f650aed6c6a4</a:t>
            </a:r>
            <a:endParaRPr lang="en-US" kern="0" dirty="0">
              <a:solidFill>
                <a:srgbClr val="000F2D"/>
              </a:solidFill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F2D"/>
                </a:solidFill>
                <a:effectLst/>
                <a:uLnTx/>
                <a:uFillTx/>
                <a:latin typeface="Nunito"/>
                <a:sym typeface="Nunito"/>
              </a:rPr>
              <a:t>Interlacing , by Michael Parker</a:t>
            </a: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F2D"/>
                </a:solidFill>
                <a:effectLst/>
                <a:uLnTx/>
                <a:uFillTx/>
                <a:latin typeface="Nunito"/>
                <a:sym typeface="Nunito"/>
                <a:hlinkClick r:id="rId6"/>
              </a:rPr>
              <a:t>https://www.sciencedirect.com/topics/computer-science/digital-video-processing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F2D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lang="en-US" kern="0" dirty="0">
                <a:solidFill>
                  <a:srgbClr val="000F2D"/>
                </a:solidFill>
                <a:hlinkClick r:id="rId7"/>
              </a:rPr>
              <a:t>https://www.coursera.org/learn/digital</a:t>
            </a:r>
            <a:endParaRPr lang="en-US" kern="0" dirty="0">
              <a:solidFill>
                <a:srgbClr val="000F2D"/>
              </a:solidFill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lang="en-US" kern="0" dirty="0">
                <a:solidFill>
                  <a:srgbClr val="000F2D"/>
                </a:solidFill>
                <a:hlinkClick r:id="rId8"/>
              </a:rPr>
              <a:t>https://en.wikipedia.org/wiki/Video_processing</a:t>
            </a:r>
            <a:endParaRPr lang="en-US" kern="0" dirty="0">
              <a:solidFill>
                <a:srgbClr val="000F2D"/>
              </a:solidFill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4546A"/>
              </a:buClr>
              <a:buSzPts val="1600"/>
              <a:buFont typeface="Nunito"/>
              <a:buChar char="●"/>
              <a:tabLst/>
              <a:defRPr/>
            </a:pPr>
            <a:r>
              <a:rPr lang="en-US" kern="0" dirty="0">
                <a:solidFill>
                  <a:srgbClr val="000F2D"/>
                </a:solidFill>
              </a:rPr>
              <a:t>https://www.researchgate.net/publication/200132428_Digital_Video_Processing</a:t>
            </a:r>
          </a:p>
        </p:txBody>
      </p:sp>
    </p:spTree>
    <p:extLst>
      <p:ext uri="{BB962C8B-B14F-4D97-AF65-F5344CB8AC3E}">
        <p14:creationId xmlns:p14="http://schemas.microsoft.com/office/powerpoint/2010/main" val="412187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84;p69">
            <a:extLst>
              <a:ext uri="{FF2B5EF4-FFF2-40B4-BE49-F238E27FC236}">
                <a16:creationId xmlns:a16="http://schemas.microsoft.com/office/drawing/2014/main" id="{CED35D96-B655-4E50-AE29-AD0695353D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3419"/>
          <a:stretch/>
        </p:blipFill>
        <p:spPr>
          <a:xfrm rot="1000012">
            <a:off x="4402659" y="-1967233"/>
            <a:ext cx="8565883" cy="4268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03;p66">
            <a:extLst>
              <a:ext uri="{FF2B5EF4-FFF2-40B4-BE49-F238E27FC236}">
                <a16:creationId xmlns:a16="http://schemas.microsoft.com/office/drawing/2014/main" id="{5DE88A6C-E401-4B7E-B22E-B582BB962FF3}"/>
              </a:ext>
            </a:extLst>
          </p:cNvPr>
          <p:cNvSpPr txBox="1">
            <a:spLocks/>
          </p:cNvSpPr>
          <p:nvPr/>
        </p:nvSpPr>
        <p:spPr>
          <a:xfrm>
            <a:off x="3970415" y="1531508"/>
            <a:ext cx="4765024" cy="135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 SemiBold"/>
              <a:buNone/>
              <a:defRPr sz="6000" b="0" i="0" u="none" strike="noStrike" cap="none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6000"/>
              <a:buFont typeface="Oswald SemiBold"/>
              <a:buNone/>
              <a:tabLst/>
              <a:defRPr/>
            </a:pPr>
            <a:r>
              <a:rPr kumimoji="0" lang="en-IN" sz="96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 SemiBold"/>
                <a:sym typeface="Oswald SemiBold"/>
              </a:rPr>
              <a:t>THANKS!</a:t>
            </a:r>
            <a:endParaRPr kumimoji="0" lang="en-IN" sz="13800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Oswald SemiBold"/>
              <a:sym typeface="Oswald SemiBold"/>
            </a:endParaRPr>
          </a:p>
        </p:txBody>
      </p:sp>
      <p:sp>
        <p:nvSpPr>
          <p:cNvPr id="11" name="Google Shape;711;p66">
            <a:extLst>
              <a:ext uri="{FF2B5EF4-FFF2-40B4-BE49-F238E27FC236}">
                <a16:creationId xmlns:a16="http://schemas.microsoft.com/office/drawing/2014/main" id="{BDBD93A3-5A22-48FE-B53C-12A9610BD27E}"/>
              </a:ext>
            </a:extLst>
          </p:cNvPr>
          <p:cNvSpPr txBox="1">
            <a:spLocks/>
          </p:cNvSpPr>
          <p:nvPr/>
        </p:nvSpPr>
        <p:spPr>
          <a:xfrm flipH="1">
            <a:off x="4048340" y="3122960"/>
            <a:ext cx="4095320" cy="95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rPr>
              <a:t>Do you have any questions?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tabLst/>
              <a:defRPr/>
            </a:pPr>
            <a:r>
              <a:rPr lang="en-US" sz="2400" kern="0" dirty="0">
                <a:solidFill>
                  <a:srgbClr val="14274E"/>
                </a:solidFill>
              </a:rPr>
              <a:t>Feel free to ask them.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2" name="Google Shape;2185;p69">
            <a:extLst>
              <a:ext uri="{FF2B5EF4-FFF2-40B4-BE49-F238E27FC236}">
                <a16:creationId xmlns:a16="http://schemas.microsoft.com/office/drawing/2014/main" id="{2074F2EB-3EE5-48BB-974C-9F0AABFD08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025" y="3618000"/>
            <a:ext cx="12359211" cy="2856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2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40E673-6D47-49FA-ABB1-464240BD68E4}"/>
              </a:ext>
            </a:extLst>
          </p:cNvPr>
          <p:cNvGrpSpPr/>
          <p:nvPr/>
        </p:nvGrpSpPr>
        <p:grpSpPr>
          <a:xfrm>
            <a:off x="1004139" y="1960535"/>
            <a:ext cx="4292543" cy="1325562"/>
            <a:chOff x="1004139" y="1960535"/>
            <a:chExt cx="4292543" cy="1325562"/>
          </a:xfrm>
        </p:grpSpPr>
        <p:sp>
          <p:nvSpPr>
            <p:cNvPr id="9" name="Google Shape;115;p26">
              <a:extLst>
                <a:ext uri="{FF2B5EF4-FFF2-40B4-BE49-F238E27FC236}">
                  <a16:creationId xmlns:a16="http://schemas.microsoft.com/office/drawing/2014/main" id="{779527DC-E937-4D1A-9910-6786F1C40D8B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VIDEO PARAMETERS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10" name="Google Shape;116;p26">
              <a:extLst>
                <a:ext uri="{FF2B5EF4-FFF2-40B4-BE49-F238E27FC236}">
                  <a16:creationId xmlns:a16="http://schemas.microsoft.com/office/drawing/2014/main" id="{11A70CE5-959F-4B9C-B435-5BA61AD60370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11" name="Google Shape;124;p26">
              <a:extLst>
                <a:ext uri="{FF2B5EF4-FFF2-40B4-BE49-F238E27FC236}">
                  <a16:creationId xmlns:a16="http://schemas.microsoft.com/office/drawing/2014/main" id="{E64DD273-AB5D-46F4-A0E4-1BA455AFA2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07</a:t>
              </a:r>
            </a:p>
          </p:txBody>
        </p:sp>
        <p:cxnSp>
          <p:nvCxnSpPr>
            <p:cNvPr id="12" name="Google Shape;130;p26">
              <a:extLst>
                <a:ext uri="{FF2B5EF4-FFF2-40B4-BE49-F238E27FC236}">
                  <a16:creationId xmlns:a16="http://schemas.microsoft.com/office/drawing/2014/main" id="{4BBEB258-2F1B-4449-ADAC-152192529369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812487-0FEA-4224-9769-61270436750F}"/>
              </a:ext>
            </a:extLst>
          </p:cNvPr>
          <p:cNvGrpSpPr/>
          <p:nvPr/>
        </p:nvGrpSpPr>
        <p:grpSpPr>
          <a:xfrm>
            <a:off x="7410138" y="3458764"/>
            <a:ext cx="4292543" cy="1325562"/>
            <a:chOff x="1004139" y="1960535"/>
            <a:chExt cx="4292543" cy="1325562"/>
          </a:xfrm>
        </p:grpSpPr>
        <p:sp>
          <p:nvSpPr>
            <p:cNvPr id="21" name="Google Shape;115;p26">
              <a:extLst>
                <a:ext uri="{FF2B5EF4-FFF2-40B4-BE49-F238E27FC236}">
                  <a16:creationId xmlns:a16="http://schemas.microsoft.com/office/drawing/2014/main" id="{D0661A6B-7CEF-4741-A0F0-76F806D67BB2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Oswald" pitchFamily="2" charset="0"/>
                </a:rPr>
                <a:t>C</a:t>
              </a:r>
              <a:r>
                <a:rPr lang="en-IN" kern="0" dirty="0">
                  <a:solidFill>
                    <a:srgbClr val="14274E"/>
                  </a:solidFill>
                  <a:latin typeface="Oswald" pitchFamily="2" charset="0"/>
                </a:rPr>
                <a:t>ONCLUSION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22" name="Google Shape;116;p26">
              <a:extLst>
                <a:ext uri="{FF2B5EF4-FFF2-40B4-BE49-F238E27FC236}">
                  <a16:creationId xmlns:a16="http://schemas.microsoft.com/office/drawing/2014/main" id="{74A2F07B-BEBE-4D32-A36A-6FCAF7946E72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 pitchFamily="2" charset="0"/>
                  <a:sym typeface="Fira Sans Condensed Light"/>
                </a:rPr>
                <a:t>Summary of the Topic</a:t>
              </a:r>
            </a:p>
          </p:txBody>
        </p:sp>
        <p:sp>
          <p:nvSpPr>
            <p:cNvPr id="23" name="Google Shape;124;p26">
              <a:extLst>
                <a:ext uri="{FF2B5EF4-FFF2-40B4-BE49-F238E27FC236}">
                  <a16:creationId xmlns:a16="http://schemas.microsoft.com/office/drawing/2014/main" id="{F556B4DF-6FE8-436C-B27E-BE0FFE0C74FA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lang="en" sz="4000" kern="0" dirty="0">
                  <a:solidFill>
                    <a:srgbClr val="14274E"/>
                  </a:solidFill>
                  <a:latin typeface="Oswald" pitchFamily="2" charset="0"/>
                </a:rPr>
                <a:t>11</a:t>
              </a:r>
              <a:endPara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cxnSp>
          <p:nvCxnSpPr>
            <p:cNvPr id="24" name="Google Shape;130;p26">
              <a:extLst>
                <a:ext uri="{FF2B5EF4-FFF2-40B4-BE49-F238E27FC236}">
                  <a16:creationId xmlns:a16="http://schemas.microsoft.com/office/drawing/2014/main" id="{9EEC64B8-542B-451A-BF9B-10BC54471356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55A4D2-5F60-44BE-A6B8-AE11B1CA6722}"/>
              </a:ext>
            </a:extLst>
          </p:cNvPr>
          <p:cNvGrpSpPr/>
          <p:nvPr/>
        </p:nvGrpSpPr>
        <p:grpSpPr>
          <a:xfrm>
            <a:off x="1004139" y="3419094"/>
            <a:ext cx="4292543" cy="1325562"/>
            <a:chOff x="1004139" y="1960535"/>
            <a:chExt cx="4292543" cy="1325562"/>
          </a:xfrm>
        </p:grpSpPr>
        <p:sp>
          <p:nvSpPr>
            <p:cNvPr id="26" name="Google Shape;115;p26">
              <a:extLst>
                <a:ext uri="{FF2B5EF4-FFF2-40B4-BE49-F238E27FC236}">
                  <a16:creationId xmlns:a16="http://schemas.microsoft.com/office/drawing/2014/main" id="{E63BFDF5-C620-4BEC-A655-686010302CEC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Oswald" pitchFamily="2" charset="0"/>
                </a:rPr>
                <a:t>VIDEO SAMPLING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27" name="Google Shape;116;p26">
              <a:extLst>
                <a:ext uri="{FF2B5EF4-FFF2-40B4-BE49-F238E27FC236}">
                  <a16:creationId xmlns:a16="http://schemas.microsoft.com/office/drawing/2014/main" id="{794845D0-2470-422B-9C71-D61C6C82A676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dirty="0">
                  <a:solidFill>
                    <a:srgbClr val="14274E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 Sampling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28" name="Google Shape;124;p26">
              <a:extLst>
                <a:ext uri="{FF2B5EF4-FFF2-40B4-BE49-F238E27FC236}">
                  <a16:creationId xmlns:a16="http://schemas.microsoft.com/office/drawing/2014/main" id="{0DDBA9B6-462A-41CE-9EE8-99028E6AF9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08</a:t>
              </a:r>
            </a:p>
          </p:txBody>
        </p:sp>
        <p:cxnSp>
          <p:nvCxnSpPr>
            <p:cNvPr id="29" name="Google Shape;130;p26">
              <a:extLst>
                <a:ext uri="{FF2B5EF4-FFF2-40B4-BE49-F238E27FC236}">
                  <a16:creationId xmlns:a16="http://schemas.microsoft.com/office/drawing/2014/main" id="{9E6F6207-70CF-4680-ABBB-C7E7F730F0FB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260E54-9B7B-47A8-A761-0D28EE0F96CB}"/>
              </a:ext>
            </a:extLst>
          </p:cNvPr>
          <p:cNvGrpSpPr/>
          <p:nvPr/>
        </p:nvGrpSpPr>
        <p:grpSpPr>
          <a:xfrm>
            <a:off x="7387017" y="2054275"/>
            <a:ext cx="4292543" cy="1325562"/>
            <a:chOff x="7387017" y="2054275"/>
            <a:chExt cx="4292543" cy="1325562"/>
          </a:xfrm>
        </p:grpSpPr>
        <p:sp>
          <p:nvSpPr>
            <p:cNvPr id="31" name="Google Shape;115;p26">
              <a:extLst>
                <a:ext uri="{FF2B5EF4-FFF2-40B4-BE49-F238E27FC236}">
                  <a16:creationId xmlns:a16="http://schemas.microsoft.com/office/drawing/2014/main" id="{D07ED687-EEA9-43C6-A040-40F78AF19EBD}"/>
                </a:ext>
              </a:extLst>
            </p:cNvPr>
            <p:cNvSpPr txBox="1">
              <a:spLocks/>
            </p:cNvSpPr>
            <p:nvPr/>
          </p:nvSpPr>
          <p:spPr>
            <a:xfrm>
              <a:off x="8488470" y="205427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VIDEO </a:t>
              </a:r>
              <a:r>
                <a:rPr lang="en-US" kern="0" dirty="0">
                  <a:solidFill>
                    <a:srgbClr val="14274E"/>
                  </a:solidFill>
                  <a:latin typeface="Oswald" pitchFamily="2" charset="0"/>
                </a:rPr>
                <a:t>QUALITY 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32" name="Google Shape;116;p26">
              <a:extLst>
                <a:ext uri="{FF2B5EF4-FFF2-40B4-BE49-F238E27FC236}">
                  <a16:creationId xmlns:a16="http://schemas.microsoft.com/office/drawing/2014/main" id="{FF6CF1FD-02DD-4021-A7D5-50CF1C7F209C}"/>
                </a:ext>
              </a:extLst>
            </p:cNvPr>
            <p:cNvSpPr txBox="1">
              <a:spLocks/>
            </p:cNvSpPr>
            <p:nvPr/>
          </p:nvSpPr>
          <p:spPr>
            <a:xfrm>
              <a:off x="8488469" y="250031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Nunito" pitchFamily="2" charset="0"/>
                </a:rPr>
                <a:t>Video Quality Measure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33" name="Google Shape;124;p26">
              <a:extLst>
                <a:ext uri="{FF2B5EF4-FFF2-40B4-BE49-F238E27FC236}">
                  <a16:creationId xmlns:a16="http://schemas.microsoft.com/office/drawing/2014/main" id="{A0AB564A-04F1-44BE-9EA7-E983B81F091B}"/>
                </a:ext>
              </a:extLst>
            </p:cNvPr>
            <p:cNvSpPr txBox="1">
              <a:spLocks/>
            </p:cNvSpPr>
            <p:nvPr/>
          </p:nvSpPr>
          <p:spPr>
            <a:xfrm>
              <a:off x="7387017" y="229824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lang="en" sz="4000" kern="0" dirty="0">
                  <a:solidFill>
                    <a:srgbClr val="14274E"/>
                  </a:solidFill>
                  <a:latin typeface="Oswald" pitchFamily="2" charset="0"/>
                </a:rPr>
                <a:t>10</a:t>
              </a:r>
              <a:endPara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cxnSp>
          <p:nvCxnSpPr>
            <p:cNvPr id="34" name="Google Shape;130;p26">
              <a:extLst>
                <a:ext uri="{FF2B5EF4-FFF2-40B4-BE49-F238E27FC236}">
                  <a16:creationId xmlns:a16="http://schemas.microsoft.com/office/drawing/2014/main" id="{F6824294-7B89-4986-A52C-2BCF56FCF313}"/>
                </a:ext>
              </a:extLst>
            </p:cNvPr>
            <p:cNvCxnSpPr/>
            <p:nvPr/>
          </p:nvCxnSpPr>
          <p:spPr>
            <a:xfrm>
              <a:off x="8309516" y="214801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CONTENTS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69ADC1-CD8B-4DA5-8578-872C2D9F049A}"/>
              </a:ext>
            </a:extLst>
          </p:cNvPr>
          <p:cNvGrpSpPr/>
          <p:nvPr/>
        </p:nvGrpSpPr>
        <p:grpSpPr>
          <a:xfrm>
            <a:off x="7409772" y="4830494"/>
            <a:ext cx="4292543" cy="1325562"/>
            <a:chOff x="1004139" y="1960535"/>
            <a:chExt cx="4292543" cy="1325562"/>
          </a:xfrm>
        </p:grpSpPr>
        <p:sp>
          <p:nvSpPr>
            <p:cNvPr id="46" name="Google Shape;115;p26">
              <a:extLst>
                <a:ext uri="{FF2B5EF4-FFF2-40B4-BE49-F238E27FC236}">
                  <a16:creationId xmlns:a16="http://schemas.microsoft.com/office/drawing/2014/main" id="{96BD7A4F-695C-4C48-9BBC-8EC64078F21F}"/>
                </a:ext>
              </a:extLst>
            </p:cNvPr>
            <p:cNvSpPr txBox="1">
              <a:spLocks/>
            </p:cNvSpPr>
            <p:nvPr/>
          </p:nvSpPr>
          <p:spPr>
            <a:xfrm>
              <a:off x="2105592" y="1960535"/>
              <a:ext cx="3191090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400"/>
                <a:buFont typeface="Rajdhani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rPr>
                <a:t>REFERENCES</a:t>
              </a: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sp>
          <p:nvSpPr>
            <p:cNvPr id="47" name="Google Shape;116;p26">
              <a:extLst>
                <a:ext uri="{FF2B5EF4-FFF2-40B4-BE49-F238E27FC236}">
                  <a16:creationId xmlns:a16="http://schemas.microsoft.com/office/drawing/2014/main" id="{C78A4697-E167-4427-B07D-436787352DDD}"/>
                </a:ext>
              </a:extLst>
            </p:cNvPr>
            <p:cNvSpPr txBox="1">
              <a:spLocks/>
            </p:cNvSpPr>
            <p:nvPr/>
          </p:nvSpPr>
          <p:spPr>
            <a:xfrm>
              <a:off x="2105591" y="2406573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kern="0" dirty="0">
                  <a:solidFill>
                    <a:srgbClr val="14274E"/>
                  </a:solidFill>
                  <a:latin typeface="Nunito" pitchFamily="2" charset="0"/>
                </a:rPr>
                <a:t>Sources of information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  <p:sp>
          <p:nvSpPr>
            <p:cNvPr id="48" name="Google Shape;124;p26">
              <a:extLst>
                <a:ext uri="{FF2B5EF4-FFF2-40B4-BE49-F238E27FC236}">
                  <a16:creationId xmlns:a16="http://schemas.microsoft.com/office/drawing/2014/main" id="{EFF6DD4B-5FB5-4D09-A702-01F0F0E57174}"/>
                </a:ext>
              </a:extLst>
            </p:cNvPr>
            <p:cNvSpPr txBox="1">
              <a:spLocks/>
            </p:cNvSpPr>
            <p:nvPr/>
          </p:nvSpPr>
          <p:spPr>
            <a:xfrm>
              <a:off x="1004139" y="2204508"/>
              <a:ext cx="818543" cy="575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4800"/>
                <a:buFont typeface="Rajdhani"/>
                <a:buNone/>
                <a:tabLst/>
                <a:defRPr/>
              </a:pPr>
              <a:r>
                <a:rPr lang="en" sz="4000" kern="0" dirty="0">
                  <a:solidFill>
                    <a:srgbClr val="14274E"/>
                  </a:solidFill>
                  <a:latin typeface="Oswald" pitchFamily="2" charset="0"/>
                </a:rPr>
                <a:t>12</a:t>
              </a:r>
              <a:endPara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Rajdhani"/>
              </a:endParaRPr>
            </a:p>
          </p:txBody>
        </p:sp>
        <p:cxnSp>
          <p:nvCxnSpPr>
            <p:cNvPr id="49" name="Google Shape;130;p26">
              <a:extLst>
                <a:ext uri="{FF2B5EF4-FFF2-40B4-BE49-F238E27FC236}">
                  <a16:creationId xmlns:a16="http://schemas.microsoft.com/office/drawing/2014/main" id="{C6180AC1-598F-4921-B836-6D6150C4DF4A}"/>
                </a:ext>
              </a:extLst>
            </p:cNvPr>
            <p:cNvCxnSpPr/>
            <p:nvPr/>
          </p:nvCxnSpPr>
          <p:spPr>
            <a:xfrm>
              <a:off x="1926638" y="2054275"/>
              <a:ext cx="0" cy="860289"/>
            </a:xfrm>
            <a:prstGeom prst="straightConnector1">
              <a:avLst/>
            </a:prstGeom>
            <a:noFill/>
            <a:ln w="19050" cap="flat" cmpd="sng">
              <a:solidFill>
                <a:srgbClr val="14274E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57A538-9604-4489-9403-C06ACB20C978}"/>
              </a:ext>
            </a:extLst>
          </p:cNvPr>
          <p:cNvGrpSpPr/>
          <p:nvPr/>
        </p:nvGrpSpPr>
        <p:grpSpPr>
          <a:xfrm>
            <a:off x="1021183" y="4828889"/>
            <a:ext cx="4307230" cy="1331332"/>
            <a:chOff x="1021183" y="4828889"/>
            <a:chExt cx="4307230" cy="13313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FD3515-E303-4145-9908-D525D34DEC09}"/>
                </a:ext>
              </a:extLst>
            </p:cNvPr>
            <p:cNvGrpSpPr/>
            <p:nvPr/>
          </p:nvGrpSpPr>
          <p:grpSpPr>
            <a:xfrm>
              <a:off x="1021183" y="4828889"/>
              <a:ext cx="4275498" cy="908762"/>
              <a:chOff x="1004139" y="2005802"/>
              <a:chExt cx="4275498" cy="908762"/>
            </a:xfrm>
          </p:grpSpPr>
          <p:sp>
            <p:nvSpPr>
              <p:cNvPr id="16" name="Google Shape;115;p26">
                <a:extLst>
                  <a:ext uri="{FF2B5EF4-FFF2-40B4-BE49-F238E27FC236}">
                    <a16:creationId xmlns:a16="http://schemas.microsoft.com/office/drawing/2014/main" id="{574C962A-9F21-4332-8A70-9F96BB19B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8547" y="2005802"/>
                <a:ext cx="3191090" cy="575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400"/>
                  <a:buFont typeface="Rajdhani"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Oswald" pitchFamily="2" charset="0"/>
                    <a:sym typeface="Rajdhani"/>
                  </a:rPr>
                  <a:t>VIDEO CODING</a:t>
                </a:r>
                <a:endParaRPr kumimoji="0" lang="en-IN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Rajdhani"/>
                </a:endParaRPr>
              </a:p>
            </p:txBody>
          </p:sp>
          <p:sp>
            <p:nvSpPr>
              <p:cNvPr id="18" name="Google Shape;124;p26">
                <a:extLst>
                  <a:ext uri="{FF2B5EF4-FFF2-40B4-BE49-F238E27FC236}">
                    <a16:creationId xmlns:a16="http://schemas.microsoft.com/office/drawing/2014/main" id="{D017DF60-B18E-4A32-AC34-FB9A36DD2F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39" y="2204508"/>
                <a:ext cx="818543" cy="575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4800"/>
                  <a:buFont typeface="Rajdhani"/>
                  <a:buNone/>
                  <a:tabLst/>
                  <a:defRPr/>
                </a:pPr>
                <a:r>
                  <a:rPr kumimoji="0" lang="en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Oswald" pitchFamily="2" charset="0"/>
                    <a:sym typeface="Rajdhani"/>
                  </a:rPr>
                  <a:t>09</a:t>
                </a:r>
              </a:p>
            </p:txBody>
          </p:sp>
          <p:cxnSp>
            <p:nvCxnSpPr>
              <p:cNvPr id="19" name="Google Shape;130;p26">
                <a:extLst>
                  <a:ext uri="{FF2B5EF4-FFF2-40B4-BE49-F238E27FC236}">
                    <a16:creationId xmlns:a16="http://schemas.microsoft.com/office/drawing/2014/main" id="{B1D26475-F150-4F6F-BD66-AA5A2950CF6D}"/>
                  </a:ext>
                </a:extLst>
              </p:cNvPr>
              <p:cNvCxnSpPr/>
              <p:nvPr/>
            </p:nvCxnSpPr>
            <p:spPr>
              <a:xfrm>
                <a:off x="1926638" y="2054275"/>
                <a:ext cx="0" cy="86028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4274E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</p:grpSp>
        <p:sp>
          <p:nvSpPr>
            <p:cNvPr id="36" name="Google Shape;116;p26">
              <a:extLst>
                <a:ext uri="{FF2B5EF4-FFF2-40B4-BE49-F238E27FC236}">
                  <a16:creationId xmlns:a16="http://schemas.microsoft.com/office/drawing/2014/main" id="{BF4F8C11-B310-4146-8D29-B256BA5EC5C3}"/>
                </a:ext>
              </a:extLst>
            </p:cNvPr>
            <p:cNvSpPr txBox="1">
              <a:spLocks/>
            </p:cNvSpPr>
            <p:nvPr/>
          </p:nvSpPr>
          <p:spPr>
            <a:xfrm>
              <a:off x="2137323" y="5280697"/>
              <a:ext cx="3191090" cy="8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2"/>
                </a:buClr>
                <a:buSzPts val="1200"/>
                <a:buFont typeface="Fira Sans Condensed Light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None/>
                <a:tabLst/>
                <a:defRPr/>
              </a:pPr>
              <a:r>
                <a:rPr lang="en-US" dirty="0">
                  <a:solidFill>
                    <a:srgbClr val="14274E"/>
                  </a:solidFill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 Coding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 pitchFamily="2" charset="0"/>
                <a:sym typeface="Fira Sans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6BB98C-E749-4A19-8B89-F66FD27AD1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625478-A5F4-4252-90E2-3895DE1816C2}"/>
              </a:ext>
            </a:extLst>
          </p:cNvPr>
          <p:cNvGrpSpPr/>
          <p:nvPr/>
        </p:nvGrpSpPr>
        <p:grpSpPr>
          <a:xfrm>
            <a:off x="-670233" y="-681500"/>
            <a:ext cx="6688761" cy="6688761"/>
            <a:chOff x="-670233" y="-681500"/>
            <a:chExt cx="7688000" cy="7688000"/>
          </a:xfrm>
          <a:solidFill>
            <a:srgbClr val="000F2D"/>
          </a:solidFill>
        </p:grpSpPr>
        <p:sp>
          <p:nvSpPr>
            <p:cNvPr id="275" name="Google Shape;275;p37"/>
            <p:cNvSpPr/>
            <p:nvPr/>
          </p:nvSpPr>
          <p:spPr>
            <a:xfrm rot="-5400000">
              <a:off x="-670233" y="-681500"/>
              <a:ext cx="7688000" cy="7688000"/>
            </a:xfrm>
            <a:prstGeom prst="teardrop">
              <a:avLst>
                <a:gd name="adj" fmla="val 74796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37"/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2" t="2398" r="19097" b="9732"/>
            <a:stretch/>
          </p:blipFill>
          <p:spPr>
            <a:xfrm flipH="1">
              <a:off x="-3421" y="-32415"/>
              <a:ext cx="6354400" cy="6389600"/>
            </a:xfrm>
            <a:prstGeom prst="teardrop">
              <a:avLst>
                <a:gd name="adj" fmla="val 100000"/>
              </a:avLst>
            </a:prstGeom>
            <a:grpFill/>
            <a:ln w="228600" cap="flat" cmpd="sng">
              <a:solidFill>
                <a:srgbClr val="F1F6F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7447400" y="1667100"/>
            <a:ext cx="3809600" cy="11686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800" dirty="0">
                <a:solidFill>
                  <a:srgbClr val="14274E"/>
                </a:solidFill>
              </a:rPr>
              <a:t>VIDEO SIGNALS</a:t>
            </a:r>
            <a:endParaRPr sz="4800" dirty="0">
              <a:solidFill>
                <a:srgbClr val="14274E"/>
              </a:solidFill>
            </a:endParaRPr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7543000" y="3293200"/>
            <a:ext cx="3511200" cy="189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>
                <a:solidFill>
                  <a:srgbClr val="394867"/>
                </a:solidFill>
              </a:rPr>
              <a:t>Introduction </a:t>
            </a:r>
          </a:p>
          <a:p>
            <a:pPr marL="0" indent="0"/>
            <a:r>
              <a:rPr lang="en" dirty="0">
                <a:solidFill>
                  <a:srgbClr val="394867"/>
                </a:solidFill>
              </a:rPr>
              <a:t>Types</a:t>
            </a:r>
          </a:p>
          <a:p>
            <a:pPr marL="0" indent="0"/>
            <a:r>
              <a:rPr lang="en" dirty="0">
                <a:solidFill>
                  <a:srgbClr val="394867"/>
                </a:solidFill>
              </a:rPr>
              <a:t>Interlacing</a:t>
            </a:r>
          </a:p>
          <a:p>
            <a:pPr marL="0" indent="0"/>
            <a:r>
              <a:rPr lang="en" dirty="0">
                <a:solidFill>
                  <a:srgbClr val="394867"/>
                </a:solidFill>
              </a:rPr>
              <a:t>Attributes</a:t>
            </a:r>
          </a:p>
          <a:p>
            <a:pPr marL="0" indent="0"/>
            <a:r>
              <a:rPr lang="en" dirty="0">
                <a:solidFill>
                  <a:srgbClr val="394867"/>
                </a:solidFill>
              </a:rPr>
              <a:t>Sources of Light</a:t>
            </a:r>
          </a:p>
        </p:txBody>
      </p:sp>
      <p:pic>
        <p:nvPicPr>
          <p:cNvPr id="10" name="Google Shape;2184;p69">
            <a:extLst>
              <a:ext uri="{FF2B5EF4-FFF2-40B4-BE49-F238E27FC236}">
                <a16:creationId xmlns:a16="http://schemas.microsoft.com/office/drawing/2014/main" id="{6DD54F22-9366-451C-961D-45364405F2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865740">
            <a:off x="1163784" y="4725649"/>
            <a:ext cx="12567230" cy="291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10061765">
            <a:off x="7859428" y="3984076"/>
            <a:ext cx="7228357" cy="366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SIGNALS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sp>
        <p:nvSpPr>
          <p:cNvPr id="37" name="Google Shape;743;p68">
            <a:extLst>
              <a:ext uri="{FF2B5EF4-FFF2-40B4-BE49-F238E27FC236}">
                <a16:creationId xmlns:a16="http://schemas.microsoft.com/office/drawing/2014/main" id="{B7BE85CB-056C-4FE2-9544-F6C4ADB59311}"/>
              </a:ext>
            </a:extLst>
          </p:cNvPr>
          <p:cNvSpPr txBox="1">
            <a:spLocks/>
          </p:cNvSpPr>
          <p:nvPr/>
        </p:nvSpPr>
        <p:spPr>
          <a:xfrm>
            <a:off x="1135789" y="1727762"/>
            <a:ext cx="6973698" cy="3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Font typeface="Nunito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tabLst/>
              <a:defRPr/>
            </a:pPr>
            <a:r>
              <a:rPr lang="en-US" kern="0" dirty="0">
                <a:solidFill>
                  <a:srgbClr val="14274E"/>
                </a:solidFill>
              </a:rPr>
              <a:t>A video signal is a sequence of 2D images, projected from a dynamic 3D scene onto the image plane of a video camera.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54" name="Google Shape;4809;p77">
            <a:extLst>
              <a:ext uri="{FF2B5EF4-FFF2-40B4-BE49-F238E27FC236}">
                <a16:creationId xmlns:a16="http://schemas.microsoft.com/office/drawing/2014/main" id="{369BD655-5BCC-4D2F-BF0C-BD610EE72B20}"/>
              </a:ext>
            </a:extLst>
          </p:cNvPr>
          <p:cNvSpPr/>
          <p:nvPr/>
        </p:nvSpPr>
        <p:spPr>
          <a:xfrm>
            <a:off x="3428889" y="4312153"/>
            <a:ext cx="5324384" cy="2540540"/>
          </a:xfrm>
          <a:custGeom>
            <a:avLst/>
            <a:gdLst/>
            <a:ahLst/>
            <a:cxnLst/>
            <a:rect l="l" t="t" r="r" b="b"/>
            <a:pathLst>
              <a:path w="66087" h="33020" extrusionOk="0">
                <a:moveTo>
                  <a:pt x="33019" y="0"/>
                </a:moveTo>
                <a:cubicBezTo>
                  <a:pt x="14818" y="0"/>
                  <a:pt x="0" y="14808"/>
                  <a:pt x="0" y="33019"/>
                </a:cubicBezTo>
                <a:lnTo>
                  <a:pt x="1659" y="33019"/>
                </a:lnTo>
                <a:cubicBezTo>
                  <a:pt x="1659" y="15718"/>
                  <a:pt x="15718" y="1659"/>
                  <a:pt x="33019" y="1659"/>
                </a:cubicBezTo>
                <a:cubicBezTo>
                  <a:pt x="50321" y="1659"/>
                  <a:pt x="64427" y="15718"/>
                  <a:pt x="64427" y="33019"/>
                </a:cubicBezTo>
                <a:lnTo>
                  <a:pt x="66086" y="33019"/>
                </a:lnTo>
                <a:cubicBezTo>
                  <a:pt x="66086" y="14808"/>
                  <a:pt x="51269" y="0"/>
                  <a:pt x="33019" y="0"/>
                </a:cubicBezTo>
                <a:close/>
              </a:path>
            </a:pathLst>
          </a:custGeom>
          <a:solidFill>
            <a:srgbClr val="3948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810;p77">
            <a:extLst>
              <a:ext uri="{FF2B5EF4-FFF2-40B4-BE49-F238E27FC236}">
                <a16:creationId xmlns:a16="http://schemas.microsoft.com/office/drawing/2014/main" id="{73EA2EF3-5789-470B-85B4-AC69F79141BE}"/>
              </a:ext>
            </a:extLst>
          </p:cNvPr>
          <p:cNvSpPr/>
          <p:nvPr/>
        </p:nvSpPr>
        <p:spPr>
          <a:xfrm>
            <a:off x="7212633" y="4529269"/>
            <a:ext cx="288814" cy="288814"/>
          </a:xfrm>
          <a:prstGeom prst="ellips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812;p77">
            <a:extLst>
              <a:ext uri="{FF2B5EF4-FFF2-40B4-BE49-F238E27FC236}">
                <a16:creationId xmlns:a16="http://schemas.microsoft.com/office/drawing/2014/main" id="{D60F2F70-B2BA-46FB-8B0D-29805D910817}"/>
              </a:ext>
            </a:extLst>
          </p:cNvPr>
          <p:cNvSpPr/>
          <p:nvPr/>
        </p:nvSpPr>
        <p:spPr>
          <a:xfrm>
            <a:off x="8099159" y="5302994"/>
            <a:ext cx="288814" cy="288814"/>
          </a:xfrm>
          <a:prstGeom prst="ellips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813;p77">
            <a:extLst>
              <a:ext uri="{FF2B5EF4-FFF2-40B4-BE49-F238E27FC236}">
                <a16:creationId xmlns:a16="http://schemas.microsoft.com/office/drawing/2014/main" id="{CDA0055F-EB9A-481C-9DD0-B119BB114CB1}"/>
              </a:ext>
            </a:extLst>
          </p:cNvPr>
          <p:cNvSpPr/>
          <p:nvPr/>
        </p:nvSpPr>
        <p:spPr>
          <a:xfrm>
            <a:off x="4653323" y="4529269"/>
            <a:ext cx="288814" cy="288814"/>
          </a:xfrm>
          <a:prstGeom prst="ellips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814;p77">
            <a:extLst>
              <a:ext uri="{FF2B5EF4-FFF2-40B4-BE49-F238E27FC236}">
                <a16:creationId xmlns:a16="http://schemas.microsoft.com/office/drawing/2014/main" id="{BE4791F1-9F8F-4595-8DC1-B85B53CDE7C9}"/>
              </a:ext>
            </a:extLst>
          </p:cNvPr>
          <p:cNvSpPr/>
          <p:nvPr/>
        </p:nvSpPr>
        <p:spPr>
          <a:xfrm>
            <a:off x="3802417" y="5302994"/>
            <a:ext cx="288814" cy="288814"/>
          </a:xfrm>
          <a:prstGeom prst="ellips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4815;p77">
            <a:extLst>
              <a:ext uri="{FF2B5EF4-FFF2-40B4-BE49-F238E27FC236}">
                <a16:creationId xmlns:a16="http://schemas.microsoft.com/office/drawing/2014/main" id="{A5D7C8B0-D228-4B2B-9FC4-DB756706B98F}"/>
              </a:ext>
            </a:extLst>
          </p:cNvPr>
          <p:cNvCxnSpPr>
            <a:stCxn id="58" idx="0"/>
          </p:cNvCxnSpPr>
          <p:nvPr/>
        </p:nvCxnSpPr>
        <p:spPr>
          <a:xfrm rot="5400000" flipH="1">
            <a:off x="4201469" y="3933008"/>
            <a:ext cx="304786" cy="887737"/>
          </a:xfrm>
          <a:prstGeom prst="bentConnector2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816;p77">
            <a:extLst>
              <a:ext uri="{FF2B5EF4-FFF2-40B4-BE49-F238E27FC236}">
                <a16:creationId xmlns:a16="http://schemas.microsoft.com/office/drawing/2014/main" id="{1E289659-1BCE-4190-AEDF-279C2706EA71}"/>
              </a:ext>
            </a:extLst>
          </p:cNvPr>
          <p:cNvCxnSpPr>
            <a:stCxn id="55" idx="0"/>
          </p:cNvCxnSpPr>
          <p:nvPr/>
        </p:nvCxnSpPr>
        <p:spPr>
          <a:xfrm rot="16200000">
            <a:off x="7619235" y="3930346"/>
            <a:ext cx="336728" cy="861119"/>
          </a:xfrm>
          <a:prstGeom prst="bentConnector2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4818;p77">
            <a:extLst>
              <a:ext uri="{FF2B5EF4-FFF2-40B4-BE49-F238E27FC236}">
                <a16:creationId xmlns:a16="http://schemas.microsoft.com/office/drawing/2014/main" id="{AAD4FB65-95DA-414D-8618-3385794F4D9E}"/>
              </a:ext>
            </a:extLst>
          </p:cNvPr>
          <p:cNvCxnSpPr>
            <a:stCxn id="59" idx="2"/>
          </p:cNvCxnSpPr>
          <p:nvPr/>
        </p:nvCxnSpPr>
        <p:spPr>
          <a:xfrm flipH="1">
            <a:off x="3111659" y="5447401"/>
            <a:ext cx="690758" cy="26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4819;p77">
            <a:extLst>
              <a:ext uri="{FF2B5EF4-FFF2-40B4-BE49-F238E27FC236}">
                <a16:creationId xmlns:a16="http://schemas.microsoft.com/office/drawing/2014/main" id="{01A71D19-200F-4F83-AAEF-7CCC150BA0BD}"/>
              </a:ext>
            </a:extLst>
          </p:cNvPr>
          <p:cNvCxnSpPr>
            <a:stCxn id="57" idx="6"/>
          </p:cNvCxnSpPr>
          <p:nvPr/>
        </p:nvCxnSpPr>
        <p:spPr>
          <a:xfrm>
            <a:off x="8387973" y="5447401"/>
            <a:ext cx="681442" cy="26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820;p77">
            <a:extLst>
              <a:ext uri="{FF2B5EF4-FFF2-40B4-BE49-F238E27FC236}">
                <a16:creationId xmlns:a16="http://schemas.microsoft.com/office/drawing/2014/main" id="{957498A1-79E0-4FAB-A2DB-F847F3507F1B}"/>
              </a:ext>
            </a:extLst>
          </p:cNvPr>
          <p:cNvGrpSpPr/>
          <p:nvPr/>
        </p:nvGrpSpPr>
        <p:grpSpPr>
          <a:xfrm>
            <a:off x="3905631" y="4848874"/>
            <a:ext cx="4451135" cy="2004037"/>
            <a:chOff x="2675275" y="4174282"/>
            <a:chExt cx="1003306" cy="451719"/>
          </a:xfrm>
        </p:grpSpPr>
        <p:sp>
          <p:nvSpPr>
            <p:cNvPr id="43" name="Google Shape;4821;p77">
              <a:extLst>
                <a:ext uri="{FF2B5EF4-FFF2-40B4-BE49-F238E27FC236}">
                  <a16:creationId xmlns:a16="http://schemas.microsoft.com/office/drawing/2014/main" id="{A507F022-2E83-4433-93D1-4440CC6FA7D5}"/>
                </a:ext>
              </a:extLst>
            </p:cNvPr>
            <p:cNvSpPr/>
            <p:nvPr/>
          </p:nvSpPr>
          <p:spPr>
            <a:xfrm>
              <a:off x="2675275" y="4174282"/>
              <a:ext cx="1003306" cy="451719"/>
            </a:xfrm>
            <a:custGeom>
              <a:avLst/>
              <a:gdLst/>
              <a:ahLst/>
              <a:cxnLst/>
              <a:rect l="l" t="t" r="r" b="b"/>
              <a:pathLst>
                <a:path w="27286" h="12285" extrusionOk="0">
                  <a:moveTo>
                    <a:pt x="13661" y="1"/>
                  </a:moveTo>
                  <a:cubicBezTo>
                    <a:pt x="10793" y="1"/>
                    <a:pt x="8149" y="858"/>
                    <a:pt x="5960" y="2341"/>
                  </a:cubicBezTo>
                  <a:cubicBezTo>
                    <a:pt x="5692" y="2529"/>
                    <a:pt x="5468" y="2681"/>
                    <a:pt x="5245" y="2868"/>
                  </a:cubicBezTo>
                  <a:cubicBezTo>
                    <a:pt x="4021" y="3798"/>
                    <a:pt x="2976" y="4950"/>
                    <a:pt x="2163" y="6219"/>
                  </a:cubicBezTo>
                  <a:cubicBezTo>
                    <a:pt x="1787" y="6808"/>
                    <a:pt x="1448" y="7407"/>
                    <a:pt x="1153" y="8041"/>
                  </a:cubicBezTo>
                  <a:cubicBezTo>
                    <a:pt x="1117" y="8113"/>
                    <a:pt x="1082" y="8193"/>
                    <a:pt x="1082" y="8265"/>
                  </a:cubicBezTo>
                  <a:cubicBezTo>
                    <a:pt x="519" y="9533"/>
                    <a:pt x="153" y="10873"/>
                    <a:pt x="1" y="12285"/>
                  </a:cubicBezTo>
                  <a:lnTo>
                    <a:pt x="27286" y="12285"/>
                  </a:lnTo>
                  <a:cubicBezTo>
                    <a:pt x="27250" y="11838"/>
                    <a:pt x="27178" y="11392"/>
                    <a:pt x="27098" y="10981"/>
                  </a:cubicBezTo>
                  <a:cubicBezTo>
                    <a:pt x="27098" y="10909"/>
                    <a:pt x="27062" y="10873"/>
                    <a:pt x="27062" y="10793"/>
                  </a:cubicBezTo>
                  <a:cubicBezTo>
                    <a:pt x="27026" y="10650"/>
                    <a:pt x="26991" y="10498"/>
                    <a:pt x="26955" y="10346"/>
                  </a:cubicBezTo>
                  <a:cubicBezTo>
                    <a:pt x="26955" y="10275"/>
                    <a:pt x="26910" y="10239"/>
                    <a:pt x="26910" y="10203"/>
                  </a:cubicBezTo>
                  <a:cubicBezTo>
                    <a:pt x="26910" y="10159"/>
                    <a:pt x="26910" y="10123"/>
                    <a:pt x="26875" y="10087"/>
                  </a:cubicBezTo>
                  <a:cubicBezTo>
                    <a:pt x="26205" y="7595"/>
                    <a:pt x="24864" y="5397"/>
                    <a:pt x="23006" y="3681"/>
                  </a:cubicBezTo>
                  <a:cubicBezTo>
                    <a:pt x="20549" y="1376"/>
                    <a:pt x="17270" y="1"/>
                    <a:pt x="13661" y="1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22;p77">
              <a:extLst>
                <a:ext uri="{FF2B5EF4-FFF2-40B4-BE49-F238E27FC236}">
                  <a16:creationId xmlns:a16="http://schemas.microsoft.com/office/drawing/2014/main" id="{DF5E23D2-46C9-4D90-AE11-D6B40D8CB32A}"/>
                </a:ext>
              </a:extLst>
            </p:cNvPr>
            <p:cNvSpPr/>
            <p:nvPr/>
          </p:nvSpPr>
          <p:spPr>
            <a:xfrm>
              <a:off x="2716046" y="4210984"/>
              <a:ext cx="921789" cy="415018"/>
            </a:xfrm>
            <a:custGeom>
              <a:avLst/>
              <a:gdLst/>
              <a:ahLst/>
              <a:cxnLst/>
              <a:rect l="l" t="t" r="r" b="b"/>
              <a:pathLst>
                <a:path w="27286" h="12285" extrusionOk="0">
                  <a:moveTo>
                    <a:pt x="13661" y="1"/>
                  </a:moveTo>
                  <a:cubicBezTo>
                    <a:pt x="10793" y="1"/>
                    <a:pt x="8149" y="858"/>
                    <a:pt x="5960" y="2341"/>
                  </a:cubicBezTo>
                  <a:cubicBezTo>
                    <a:pt x="5692" y="2529"/>
                    <a:pt x="5468" y="2681"/>
                    <a:pt x="5245" y="2868"/>
                  </a:cubicBezTo>
                  <a:cubicBezTo>
                    <a:pt x="4021" y="3798"/>
                    <a:pt x="2976" y="4950"/>
                    <a:pt x="2163" y="6219"/>
                  </a:cubicBezTo>
                  <a:cubicBezTo>
                    <a:pt x="1787" y="6808"/>
                    <a:pt x="1448" y="7407"/>
                    <a:pt x="1153" y="8041"/>
                  </a:cubicBezTo>
                  <a:cubicBezTo>
                    <a:pt x="1117" y="8113"/>
                    <a:pt x="1082" y="8193"/>
                    <a:pt x="1082" y="8265"/>
                  </a:cubicBezTo>
                  <a:cubicBezTo>
                    <a:pt x="519" y="9533"/>
                    <a:pt x="153" y="10873"/>
                    <a:pt x="1" y="12285"/>
                  </a:cubicBezTo>
                  <a:lnTo>
                    <a:pt x="27286" y="12285"/>
                  </a:lnTo>
                  <a:cubicBezTo>
                    <a:pt x="27250" y="11838"/>
                    <a:pt x="27178" y="11392"/>
                    <a:pt x="27098" y="10981"/>
                  </a:cubicBezTo>
                  <a:cubicBezTo>
                    <a:pt x="27098" y="10909"/>
                    <a:pt x="27062" y="10873"/>
                    <a:pt x="27062" y="10793"/>
                  </a:cubicBezTo>
                  <a:cubicBezTo>
                    <a:pt x="27026" y="10650"/>
                    <a:pt x="26991" y="10498"/>
                    <a:pt x="26955" y="10346"/>
                  </a:cubicBezTo>
                  <a:cubicBezTo>
                    <a:pt x="26955" y="10275"/>
                    <a:pt x="26910" y="10239"/>
                    <a:pt x="26910" y="10203"/>
                  </a:cubicBezTo>
                  <a:cubicBezTo>
                    <a:pt x="26910" y="10159"/>
                    <a:pt x="26910" y="10123"/>
                    <a:pt x="26875" y="10087"/>
                  </a:cubicBezTo>
                  <a:cubicBezTo>
                    <a:pt x="26205" y="7595"/>
                    <a:pt x="24864" y="5397"/>
                    <a:pt x="23006" y="3681"/>
                  </a:cubicBezTo>
                  <a:cubicBezTo>
                    <a:pt x="20549" y="1376"/>
                    <a:pt x="17270" y="1"/>
                    <a:pt x="13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23;p77">
              <a:extLst>
                <a:ext uri="{FF2B5EF4-FFF2-40B4-BE49-F238E27FC236}">
                  <a16:creationId xmlns:a16="http://schemas.microsoft.com/office/drawing/2014/main" id="{FF918F94-DB04-4F48-8321-7B81FFB31F4F}"/>
                </a:ext>
              </a:extLst>
            </p:cNvPr>
            <p:cNvSpPr/>
            <p:nvPr/>
          </p:nvSpPr>
          <p:spPr>
            <a:xfrm>
              <a:off x="2762606" y="4252906"/>
              <a:ext cx="828676" cy="373095"/>
            </a:xfrm>
            <a:custGeom>
              <a:avLst/>
              <a:gdLst/>
              <a:ahLst/>
              <a:cxnLst/>
              <a:rect l="l" t="t" r="r" b="b"/>
              <a:pathLst>
                <a:path w="27286" h="12285" extrusionOk="0">
                  <a:moveTo>
                    <a:pt x="13661" y="1"/>
                  </a:moveTo>
                  <a:cubicBezTo>
                    <a:pt x="10793" y="1"/>
                    <a:pt x="8149" y="858"/>
                    <a:pt x="5960" y="2341"/>
                  </a:cubicBezTo>
                  <a:cubicBezTo>
                    <a:pt x="5692" y="2529"/>
                    <a:pt x="5468" y="2681"/>
                    <a:pt x="5245" y="2868"/>
                  </a:cubicBezTo>
                  <a:cubicBezTo>
                    <a:pt x="4021" y="3798"/>
                    <a:pt x="2976" y="4950"/>
                    <a:pt x="2163" y="6219"/>
                  </a:cubicBezTo>
                  <a:cubicBezTo>
                    <a:pt x="1787" y="6808"/>
                    <a:pt x="1448" y="7407"/>
                    <a:pt x="1153" y="8041"/>
                  </a:cubicBezTo>
                  <a:cubicBezTo>
                    <a:pt x="1117" y="8113"/>
                    <a:pt x="1082" y="8193"/>
                    <a:pt x="1082" y="8265"/>
                  </a:cubicBezTo>
                  <a:cubicBezTo>
                    <a:pt x="519" y="9533"/>
                    <a:pt x="153" y="10873"/>
                    <a:pt x="1" y="12285"/>
                  </a:cubicBezTo>
                  <a:lnTo>
                    <a:pt x="27286" y="12285"/>
                  </a:lnTo>
                  <a:cubicBezTo>
                    <a:pt x="27250" y="11838"/>
                    <a:pt x="27178" y="11392"/>
                    <a:pt x="27098" y="10981"/>
                  </a:cubicBezTo>
                  <a:cubicBezTo>
                    <a:pt x="27098" y="10909"/>
                    <a:pt x="27062" y="10873"/>
                    <a:pt x="27062" y="10793"/>
                  </a:cubicBezTo>
                  <a:cubicBezTo>
                    <a:pt x="27026" y="10650"/>
                    <a:pt x="26991" y="10498"/>
                    <a:pt x="26955" y="10346"/>
                  </a:cubicBezTo>
                  <a:cubicBezTo>
                    <a:pt x="26955" y="10275"/>
                    <a:pt x="26910" y="10239"/>
                    <a:pt x="26910" y="10203"/>
                  </a:cubicBezTo>
                  <a:cubicBezTo>
                    <a:pt x="26910" y="10159"/>
                    <a:pt x="26910" y="10123"/>
                    <a:pt x="26875" y="10087"/>
                  </a:cubicBezTo>
                  <a:cubicBezTo>
                    <a:pt x="26205" y="7595"/>
                    <a:pt x="24864" y="5397"/>
                    <a:pt x="23006" y="3681"/>
                  </a:cubicBezTo>
                  <a:cubicBezTo>
                    <a:pt x="20549" y="1376"/>
                    <a:pt x="17270" y="1"/>
                    <a:pt x="136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" name="Google Shape;171;p27">
            <a:extLst>
              <a:ext uri="{FF2B5EF4-FFF2-40B4-BE49-F238E27FC236}">
                <a16:creationId xmlns:a16="http://schemas.microsoft.com/office/drawing/2014/main" id="{0E3DC6B7-A9A3-4C01-88A7-9C18C5C1DFA9}"/>
              </a:ext>
            </a:extLst>
          </p:cNvPr>
          <p:cNvSpPr txBox="1">
            <a:spLocks/>
          </p:cNvSpPr>
          <p:nvPr/>
        </p:nvSpPr>
        <p:spPr>
          <a:xfrm>
            <a:off x="4665752" y="5771224"/>
            <a:ext cx="293089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TYPES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VIDEO SIGNALS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0958E6-05B0-408B-ADB6-6F58FD48D3DF}"/>
              </a:ext>
            </a:extLst>
          </p:cNvPr>
          <p:cNvSpPr/>
          <p:nvPr/>
        </p:nvSpPr>
        <p:spPr>
          <a:xfrm>
            <a:off x="2831341" y="3928679"/>
            <a:ext cx="1091564" cy="448197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9C0D441-0D57-413E-849E-34C434843DC2}"/>
              </a:ext>
            </a:extLst>
          </p:cNvPr>
          <p:cNvSpPr/>
          <p:nvPr/>
        </p:nvSpPr>
        <p:spPr>
          <a:xfrm>
            <a:off x="2159008" y="5192757"/>
            <a:ext cx="963426" cy="509287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1DBE58-F927-410E-B683-11C56DA4897A}"/>
              </a:ext>
            </a:extLst>
          </p:cNvPr>
          <p:cNvSpPr/>
          <p:nvPr/>
        </p:nvSpPr>
        <p:spPr>
          <a:xfrm>
            <a:off x="8243566" y="3928679"/>
            <a:ext cx="1143629" cy="509287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BAA345-9DEF-41CA-948A-FA068AEF2EE4}"/>
              </a:ext>
            </a:extLst>
          </p:cNvPr>
          <p:cNvSpPr/>
          <p:nvPr/>
        </p:nvSpPr>
        <p:spPr>
          <a:xfrm>
            <a:off x="8894209" y="5192757"/>
            <a:ext cx="1324675" cy="509287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F9808-5F4E-4F7F-A00B-B5F572B97C68}"/>
              </a:ext>
            </a:extLst>
          </p:cNvPr>
          <p:cNvSpPr txBox="1"/>
          <p:nvPr/>
        </p:nvSpPr>
        <p:spPr>
          <a:xfrm>
            <a:off x="2989199" y="3968111"/>
            <a:ext cx="147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F2D"/>
                </a:solidFill>
                <a:latin typeface="Nunito" pitchFamily="2" charset="0"/>
              </a:rPr>
              <a:t>480p</a:t>
            </a:r>
            <a:endParaRPr lang="en-IN" dirty="0">
              <a:solidFill>
                <a:srgbClr val="000F2D"/>
              </a:solidFill>
              <a:latin typeface="Nunito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CB28A-C2A0-40D7-BD61-72D024AD507D}"/>
              </a:ext>
            </a:extLst>
          </p:cNvPr>
          <p:cNvSpPr txBox="1"/>
          <p:nvPr/>
        </p:nvSpPr>
        <p:spPr>
          <a:xfrm>
            <a:off x="2294533" y="5272230"/>
            <a:ext cx="147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F2D"/>
                </a:solidFill>
                <a:latin typeface="Nunito" pitchFamily="2" charset="0"/>
              </a:rPr>
              <a:t>576p</a:t>
            </a:r>
            <a:endParaRPr lang="en-IN" dirty="0">
              <a:solidFill>
                <a:srgbClr val="000F2D"/>
              </a:solidFill>
              <a:latin typeface="Nunito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AF01B7-7B6D-4A2E-A36F-E23EB2983117}"/>
              </a:ext>
            </a:extLst>
          </p:cNvPr>
          <p:cNvSpPr txBox="1"/>
          <p:nvPr/>
        </p:nvSpPr>
        <p:spPr>
          <a:xfrm>
            <a:off x="8455176" y="4004443"/>
            <a:ext cx="147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F2D"/>
                </a:solidFill>
                <a:latin typeface="Nunito" pitchFamily="2" charset="0"/>
              </a:rPr>
              <a:t>720p</a:t>
            </a:r>
            <a:endParaRPr lang="en-IN" dirty="0">
              <a:solidFill>
                <a:srgbClr val="000F2D"/>
              </a:solidFill>
              <a:latin typeface="Nunito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16A7D-E955-4135-A12F-8104AC209C3A}"/>
              </a:ext>
            </a:extLst>
          </p:cNvPr>
          <p:cNvSpPr txBox="1"/>
          <p:nvPr/>
        </p:nvSpPr>
        <p:spPr>
          <a:xfrm>
            <a:off x="9075702" y="5262734"/>
            <a:ext cx="147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F2D"/>
                </a:solidFill>
                <a:latin typeface="Nunito" pitchFamily="2" charset="0"/>
              </a:rPr>
              <a:t>1080p</a:t>
            </a:r>
            <a:endParaRPr lang="en-IN" dirty="0">
              <a:solidFill>
                <a:srgbClr val="000F2D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1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6864187" y="3678487"/>
            <a:ext cx="7605152" cy="44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1" y="539326"/>
            <a:ext cx="7789744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lang="en-US" kern="0" noProof="0" dirty="0">
                <a:solidFill>
                  <a:srgbClr val="14274E"/>
                </a:solidFill>
              </a:rPr>
              <a:t>INTERLACING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A96D71-3DE3-4396-978F-0C5A3CFFACED}"/>
              </a:ext>
            </a:extLst>
          </p:cNvPr>
          <p:cNvGrpSpPr/>
          <p:nvPr/>
        </p:nvGrpSpPr>
        <p:grpSpPr>
          <a:xfrm>
            <a:off x="1220580" y="1998222"/>
            <a:ext cx="3659786" cy="2783656"/>
            <a:chOff x="1174861" y="2031087"/>
            <a:chExt cx="4317462" cy="3283889"/>
          </a:xfrm>
        </p:grpSpPr>
        <p:pic>
          <p:nvPicPr>
            <p:cNvPr id="8" name="Picture 7" descr="IMG_256">
              <a:extLst>
                <a:ext uri="{FF2B5EF4-FFF2-40B4-BE49-F238E27FC236}">
                  <a16:creationId xmlns:a16="http://schemas.microsoft.com/office/drawing/2014/main" id="{7AF4DD98-D5C2-41B8-93D4-71146BFBD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831" t="19958" r="831"/>
            <a:stretch/>
          </p:blipFill>
          <p:spPr>
            <a:xfrm>
              <a:off x="1196403" y="2078999"/>
              <a:ext cx="4260525" cy="2577723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" name="Google Shape;571;p52">
              <a:extLst>
                <a:ext uri="{FF2B5EF4-FFF2-40B4-BE49-F238E27FC236}">
                  <a16:creationId xmlns:a16="http://schemas.microsoft.com/office/drawing/2014/main" id="{E71BD6F2-1625-419E-A6B1-527D90E4C3EF}"/>
                </a:ext>
              </a:extLst>
            </p:cNvPr>
            <p:cNvGrpSpPr/>
            <p:nvPr/>
          </p:nvGrpSpPr>
          <p:grpSpPr>
            <a:xfrm>
              <a:off x="1174861" y="2031087"/>
              <a:ext cx="4317462" cy="3283889"/>
              <a:chOff x="3422350" y="731675"/>
              <a:chExt cx="4831537" cy="3674898"/>
            </a:xfrm>
          </p:grpSpPr>
          <p:sp>
            <p:nvSpPr>
              <p:cNvPr id="10" name="Google Shape;572;p52">
                <a:extLst>
                  <a:ext uri="{FF2B5EF4-FFF2-40B4-BE49-F238E27FC236}">
                    <a16:creationId xmlns:a16="http://schemas.microsoft.com/office/drawing/2014/main" id="{169CAB3D-05FF-45A2-9CD8-627BC04D0CF8}"/>
                  </a:ext>
                </a:extLst>
              </p:cNvPr>
              <p:cNvSpPr/>
              <p:nvPr/>
            </p:nvSpPr>
            <p:spPr>
              <a:xfrm>
                <a:off x="5352325" y="4031650"/>
                <a:ext cx="958800" cy="255300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73;p52">
                <a:extLst>
                  <a:ext uri="{FF2B5EF4-FFF2-40B4-BE49-F238E27FC236}">
                    <a16:creationId xmlns:a16="http://schemas.microsoft.com/office/drawing/2014/main" id="{9B73DEDA-05F7-400B-95D6-F3853F553122}"/>
                  </a:ext>
                </a:extLst>
              </p:cNvPr>
              <p:cNvSpPr/>
              <p:nvPr/>
            </p:nvSpPr>
            <p:spPr>
              <a:xfrm flipH="1">
                <a:off x="6230475" y="3891500"/>
                <a:ext cx="399775" cy="489077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8395" extrusionOk="0">
                    <a:moveTo>
                      <a:pt x="1325" y="15800"/>
                    </a:moveTo>
                    <a:cubicBezTo>
                      <a:pt x="2082" y="15098"/>
                      <a:pt x="4341" y="13522"/>
                      <a:pt x="5354" y="12612"/>
                    </a:cubicBezTo>
                    <a:cubicBezTo>
                      <a:pt x="6368" y="11702"/>
                      <a:pt x="6856" y="11031"/>
                      <a:pt x="7406" y="10341"/>
                    </a:cubicBezTo>
                    <a:cubicBezTo>
                      <a:pt x="7956" y="9651"/>
                      <a:pt x="8176" y="9340"/>
                      <a:pt x="8652" y="8473"/>
                    </a:cubicBezTo>
                    <a:cubicBezTo>
                      <a:pt x="9128" y="7606"/>
                      <a:pt x="9849" y="6220"/>
                      <a:pt x="10264" y="5139"/>
                    </a:cubicBezTo>
                    <a:cubicBezTo>
                      <a:pt x="10679" y="4058"/>
                      <a:pt x="10948" y="2702"/>
                      <a:pt x="11143" y="1988"/>
                    </a:cubicBezTo>
                    <a:cubicBezTo>
                      <a:pt x="11338" y="1274"/>
                      <a:pt x="11241" y="1067"/>
                      <a:pt x="11436" y="853"/>
                    </a:cubicBezTo>
                    <a:cubicBezTo>
                      <a:pt x="11631" y="639"/>
                      <a:pt x="11558" y="-845"/>
                      <a:pt x="12315" y="706"/>
                    </a:cubicBezTo>
                    <a:cubicBezTo>
                      <a:pt x="13072" y="2257"/>
                      <a:pt x="16162" y="7838"/>
                      <a:pt x="15979" y="10158"/>
                    </a:cubicBezTo>
                    <a:cubicBezTo>
                      <a:pt x="15796" y="12478"/>
                      <a:pt x="13756" y="13577"/>
                      <a:pt x="11216" y="14627"/>
                    </a:cubicBezTo>
                    <a:cubicBezTo>
                      <a:pt x="8676" y="15677"/>
                      <a:pt x="2461" y="15836"/>
                      <a:pt x="739" y="16459"/>
                    </a:cubicBezTo>
                    <a:cubicBezTo>
                      <a:pt x="-983" y="17082"/>
                      <a:pt x="873" y="18303"/>
                      <a:pt x="885" y="18364"/>
                    </a:cubicBezTo>
                    <a:cubicBezTo>
                      <a:pt x="897" y="18425"/>
                      <a:pt x="739" y="17252"/>
                      <a:pt x="812" y="16825"/>
                    </a:cubicBezTo>
                    <a:cubicBezTo>
                      <a:pt x="885" y="16398"/>
                      <a:pt x="568" y="16502"/>
                      <a:pt x="1325" y="15800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</p:sp>
          <p:sp>
            <p:nvSpPr>
              <p:cNvPr id="12" name="Google Shape;574;p52">
                <a:extLst>
                  <a:ext uri="{FF2B5EF4-FFF2-40B4-BE49-F238E27FC236}">
                    <a16:creationId xmlns:a16="http://schemas.microsoft.com/office/drawing/2014/main" id="{D115DBEB-EBD4-4D4A-BF00-DA6986C550BF}"/>
                  </a:ext>
                </a:extLst>
              </p:cNvPr>
              <p:cNvSpPr/>
              <p:nvPr/>
            </p:nvSpPr>
            <p:spPr>
              <a:xfrm>
                <a:off x="5043518" y="3915067"/>
                <a:ext cx="399775" cy="459875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8395" extrusionOk="0">
                    <a:moveTo>
                      <a:pt x="1325" y="15800"/>
                    </a:moveTo>
                    <a:cubicBezTo>
                      <a:pt x="2082" y="15098"/>
                      <a:pt x="4341" y="13522"/>
                      <a:pt x="5354" y="12612"/>
                    </a:cubicBezTo>
                    <a:cubicBezTo>
                      <a:pt x="6368" y="11702"/>
                      <a:pt x="6856" y="11031"/>
                      <a:pt x="7406" y="10341"/>
                    </a:cubicBezTo>
                    <a:cubicBezTo>
                      <a:pt x="7956" y="9651"/>
                      <a:pt x="8176" y="9340"/>
                      <a:pt x="8652" y="8473"/>
                    </a:cubicBezTo>
                    <a:cubicBezTo>
                      <a:pt x="9128" y="7606"/>
                      <a:pt x="9849" y="6220"/>
                      <a:pt x="10264" y="5139"/>
                    </a:cubicBezTo>
                    <a:cubicBezTo>
                      <a:pt x="10679" y="4058"/>
                      <a:pt x="10948" y="2702"/>
                      <a:pt x="11143" y="1988"/>
                    </a:cubicBezTo>
                    <a:cubicBezTo>
                      <a:pt x="11338" y="1274"/>
                      <a:pt x="11241" y="1067"/>
                      <a:pt x="11436" y="853"/>
                    </a:cubicBezTo>
                    <a:cubicBezTo>
                      <a:pt x="11631" y="639"/>
                      <a:pt x="11558" y="-845"/>
                      <a:pt x="12315" y="706"/>
                    </a:cubicBezTo>
                    <a:cubicBezTo>
                      <a:pt x="13072" y="2257"/>
                      <a:pt x="16162" y="7838"/>
                      <a:pt x="15979" y="10158"/>
                    </a:cubicBezTo>
                    <a:cubicBezTo>
                      <a:pt x="15796" y="12478"/>
                      <a:pt x="13756" y="13577"/>
                      <a:pt x="11216" y="14627"/>
                    </a:cubicBezTo>
                    <a:cubicBezTo>
                      <a:pt x="8676" y="15677"/>
                      <a:pt x="2461" y="15836"/>
                      <a:pt x="739" y="16459"/>
                    </a:cubicBezTo>
                    <a:cubicBezTo>
                      <a:pt x="-983" y="17082"/>
                      <a:pt x="873" y="18303"/>
                      <a:pt x="885" y="18364"/>
                    </a:cubicBezTo>
                    <a:cubicBezTo>
                      <a:pt x="897" y="18425"/>
                      <a:pt x="739" y="17252"/>
                      <a:pt x="812" y="16825"/>
                    </a:cubicBezTo>
                    <a:cubicBezTo>
                      <a:pt x="885" y="16398"/>
                      <a:pt x="568" y="16502"/>
                      <a:pt x="1325" y="15800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</p:sp>
          <p:sp>
            <p:nvSpPr>
              <p:cNvPr id="13" name="Google Shape;575;p52">
                <a:extLst>
                  <a:ext uri="{FF2B5EF4-FFF2-40B4-BE49-F238E27FC236}">
                    <a16:creationId xmlns:a16="http://schemas.microsoft.com/office/drawing/2014/main" id="{A5878C41-E3CA-4DB7-8CE9-1CC68D690634}"/>
                  </a:ext>
                </a:extLst>
              </p:cNvPr>
              <p:cNvSpPr/>
              <p:nvPr/>
            </p:nvSpPr>
            <p:spPr>
              <a:xfrm>
                <a:off x="5183975" y="3763900"/>
                <a:ext cx="87000" cy="25200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76;p52">
                <a:extLst>
                  <a:ext uri="{FF2B5EF4-FFF2-40B4-BE49-F238E27FC236}">
                    <a16:creationId xmlns:a16="http://schemas.microsoft.com/office/drawing/2014/main" id="{60762817-3861-4C1A-A3AA-78E3B8F8B3C9}"/>
                  </a:ext>
                </a:extLst>
              </p:cNvPr>
              <p:cNvSpPr/>
              <p:nvPr/>
            </p:nvSpPr>
            <p:spPr>
              <a:xfrm>
                <a:off x="5348300" y="3810000"/>
                <a:ext cx="981000" cy="185400"/>
              </a:xfrm>
              <a:prstGeom prst="rect">
                <a:avLst/>
              </a:prstGeom>
              <a:solidFill>
                <a:srgbClr val="A0A0A0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77;p52">
                <a:extLst>
                  <a:ext uri="{FF2B5EF4-FFF2-40B4-BE49-F238E27FC236}">
                    <a16:creationId xmlns:a16="http://schemas.microsoft.com/office/drawing/2014/main" id="{335D01C8-BE99-4FF6-92F9-35DFE5D22D7C}"/>
                  </a:ext>
                </a:extLst>
              </p:cNvPr>
              <p:cNvSpPr/>
              <p:nvPr/>
            </p:nvSpPr>
            <p:spPr>
              <a:xfrm>
                <a:off x="5258919" y="4129800"/>
                <a:ext cx="29" cy="2369"/>
              </a:xfrm>
              <a:custGeom>
                <a:avLst/>
                <a:gdLst/>
                <a:ahLst/>
                <a:cxnLst/>
                <a:rect l="l" t="t" r="r" b="b"/>
                <a:pathLst>
                  <a:path w="1" h="82" extrusionOk="0">
                    <a:moveTo>
                      <a:pt x="1" y="8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78;p52">
                <a:extLst>
                  <a:ext uri="{FF2B5EF4-FFF2-40B4-BE49-F238E27FC236}">
                    <a16:creationId xmlns:a16="http://schemas.microsoft.com/office/drawing/2014/main" id="{6D5E6555-823E-45A4-90DC-8954D798DFEA}"/>
                  </a:ext>
                </a:extLst>
              </p:cNvPr>
              <p:cNvSpPr/>
              <p:nvPr/>
            </p:nvSpPr>
            <p:spPr>
              <a:xfrm>
                <a:off x="5223962" y="4174089"/>
                <a:ext cx="2369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43" extrusionOk="0">
                    <a:moveTo>
                      <a:pt x="1" y="243"/>
                    </a:move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79;p52">
                <a:extLst>
                  <a:ext uri="{FF2B5EF4-FFF2-40B4-BE49-F238E27FC236}">
                    <a16:creationId xmlns:a16="http://schemas.microsoft.com/office/drawing/2014/main" id="{DF304042-F68E-48BB-9760-3976F041A7DB}"/>
                  </a:ext>
                </a:extLst>
              </p:cNvPr>
              <p:cNvSpPr/>
              <p:nvPr/>
            </p:nvSpPr>
            <p:spPr>
              <a:xfrm>
                <a:off x="6447569" y="4174089"/>
                <a:ext cx="4709" cy="468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2" extrusionOk="0">
                    <a:moveTo>
                      <a:pt x="1" y="1"/>
                    </a:moveTo>
                    <a:lnTo>
                      <a:pt x="162" y="162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80;p52">
                <a:extLst>
                  <a:ext uri="{FF2B5EF4-FFF2-40B4-BE49-F238E27FC236}">
                    <a16:creationId xmlns:a16="http://schemas.microsoft.com/office/drawing/2014/main" id="{82366370-D98A-4029-BB53-0DCA63D8008F}"/>
                  </a:ext>
                </a:extLst>
              </p:cNvPr>
              <p:cNvSpPr/>
              <p:nvPr/>
            </p:nvSpPr>
            <p:spPr>
              <a:xfrm>
                <a:off x="6417292" y="4132140"/>
                <a:ext cx="29" cy="2369"/>
              </a:xfrm>
              <a:custGeom>
                <a:avLst/>
                <a:gdLst/>
                <a:ahLst/>
                <a:cxnLst/>
                <a:rect l="l" t="t" r="r" b="b"/>
                <a:pathLst>
                  <a:path w="1" h="82" extrusionOk="0">
                    <a:moveTo>
                      <a:pt x="0" y="0"/>
                    </a:move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81;p52">
                <a:extLst>
                  <a:ext uri="{FF2B5EF4-FFF2-40B4-BE49-F238E27FC236}">
                    <a16:creationId xmlns:a16="http://schemas.microsoft.com/office/drawing/2014/main" id="{50AADDDF-B558-4E2C-B87A-9BF479AF9B86}"/>
                  </a:ext>
                </a:extLst>
              </p:cNvPr>
              <p:cNvSpPr/>
              <p:nvPr/>
            </p:nvSpPr>
            <p:spPr>
              <a:xfrm>
                <a:off x="5028174" y="4248712"/>
                <a:ext cx="1619862" cy="97879"/>
              </a:xfrm>
              <a:custGeom>
                <a:avLst/>
                <a:gdLst/>
                <a:ahLst/>
                <a:cxnLst/>
                <a:rect l="l" t="t" r="r" b="b"/>
                <a:pathLst>
                  <a:path w="56070" h="3388" extrusionOk="0">
                    <a:moveTo>
                      <a:pt x="4435" y="1"/>
                    </a:moveTo>
                    <a:lnTo>
                      <a:pt x="4196" y="160"/>
                    </a:lnTo>
                    <a:lnTo>
                      <a:pt x="4200" y="160"/>
                    </a:lnTo>
                    <a:cubicBezTo>
                      <a:pt x="4279" y="105"/>
                      <a:pt x="4357" y="53"/>
                      <a:pt x="4435" y="1"/>
                    </a:cubicBezTo>
                    <a:close/>
                    <a:moveTo>
                      <a:pt x="51636" y="1"/>
                    </a:moveTo>
                    <a:cubicBezTo>
                      <a:pt x="51714" y="53"/>
                      <a:pt x="51792" y="105"/>
                      <a:pt x="51868" y="160"/>
                    </a:cubicBezTo>
                    <a:lnTo>
                      <a:pt x="51875" y="160"/>
                    </a:lnTo>
                    <a:lnTo>
                      <a:pt x="51636" y="1"/>
                    </a:lnTo>
                    <a:close/>
                    <a:moveTo>
                      <a:pt x="4200" y="160"/>
                    </a:moveTo>
                    <a:cubicBezTo>
                      <a:pt x="4037" y="275"/>
                      <a:pt x="3875" y="401"/>
                      <a:pt x="3712" y="564"/>
                    </a:cubicBezTo>
                    <a:lnTo>
                      <a:pt x="82" y="3226"/>
                    </a:lnTo>
                    <a:cubicBezTo>
                      <a:pt x="82" y="3307"/>
                      <a:pt x="1" y="3307"/>
                      <a:pt x="1" y="3387"/>
                    </a:cubicBezTo>
                    <a:lnTo>
                      <a:pt x="56070" y="3387"/>
                    </a:lnTo>
                    <a:lnTo>
                      <a:pt x="55909" y="3226"/>
                    </a:lnTo>
                    <a:lnTo>
                      <a:pt x="52278" y="564"/>
                    </a:lnTo>
                    <a:cubicBezTo>
                      <a:pt x="52170" y="401"/>
                      <a:pt x="52025" y="275"/>
                      <a:pt x="51868" y="16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82;p52">
                <a:extLst>
                  <a:ext uri="{FF2B5EF4-FFF2-40B4-BE49-F238E27FC236}">
                    <a16:creationId xmlns:a16="http://schemas.microsoft.com/office/drawing/2014/main" id="{11B7A439-2E49-4603-9A9D-7F9662F7D0A2}"/>
                  </a:ext>
                </a:extLst>
              </p:cNvPr>
              <p:cNvSpPr/>
              <p:nvPr/>
            </p:nvSpPr>
            <p:spPr>
              <a:xfrm>
                <a:off x="5282233" y="3789534"/>
                <a:ext cx="1109434" cy="300687"/>
              </a:xfrm>
              <a:custGeom>
                <a:avLst/>
                <a:gdLst/>
                <a:ahLst/>
                <a:cxnLst/>
                <a:rect l="l" t="t" r="r" b="b"/>
                <a:pathLst>
                  <a:path w="38402" h="10408" extrusionOk="0">
                    <a:moveTo>
                      <a:pt x="2017" y="0"/>
                    </a:moveTo>
                    <a:lnTo>
                      <a:pt x="1291" y="6616"/>
                    </a:lnTo>
                    <a:cubicBezTo>
                      <a:pt x="1049" y="7906"/>
                      <a:pt x="565" y="9197"/>
                      <a:pt x="0" y="10407"/>
                    </a:cubicBezTo>
                    <a:lnTo>
                      <a:pt x="81" y="10246"/>
                    </a:lnTo>
                    <a:lnTo>
                      <a:pt x="38327" y="10246"/>
                    </a:lnTo>
                    <a:cubicBezTo>
                      <a:pt x="37794" y="9083"/>
                      <a:pt x="37342" y="7849"/>
                      <a:pt x="37111" y="6616"/>
                    </a:cubicBezTo>
                    <a:lnTo>
                      <a:pt x="36465" y="565"/>
                    </a:lnTo>
                    <a:cubicBezTo>
                      <a:pt x="32270" y="3066"/>
                      <a:pt x="27591" y="4679"/>
                      <a:pt x="22670" y="5244"/>
                    </a:cubicBezTo>
                    <a:cubicBezTo>
                      <a:pt x="21500" y="5345"/>
                      <a:pt x="20331" y="5395"/>
                      <a:pt x="19163" y="5395"/>
                    </a:cubicBezTo>
                    <a:cubicBezTo>
                      <a:pt x="15661" y="5395"/>
                      <a:pt x="12182" y="4942"/>
                      <a:pt x="8794" y="4034"/>
                    </a:cubicBezTo>
                    <a:cubicBezTo>
                      <a:pt x="6777" y="3631"/>
                      <a:pt x="4841" y="2905"/>
                      <a:pt x="2985" y="1936"/>
                    </a:cubicBezTo>
                    <a:cubicBezTo>
                      <a:pt x="2824" y="1856"/>
                      <a:pt x="2743" y="1694"/>
                      <a:pt x="2582" y="1533"/>
                    </a:cubicBezTo>
                    <a:cubicBezTo>
                      <a:pt x="2421" y="1372"/>
                      <a:pt x="2098" y="1049"/>
                      <a:pt x="1937" y="807"/>
                    </a:cubicBezTo>
                    <a:lnTo>
                      <a:pt x="2017" y="0"/>
                    </a:lnTo>
                    <a:close/>
                    <a:moveTo>
                      <a:pt x="38327" y="10246"/>
                    </a:moveTo>
                    <a:cubicBezTo>
                      <a:pt x="38352" y="10300"/>
                      <a:pt x="38377" y="10354"/>
                      <a:pt x="38402" y="10407"/>
                    </a:cubicBezTo>
                    <a:cubicBezTo>
                      <a:pt x="38402" y="10327"/>
                      <a:pt x="38402" y="10246"/>
                      <a:pt x="38402" y="10246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83;p52">
                <a:extLst>
                  <a:ext uri="{FF2B5EF4-FFF2-40B4-BE49-F238E27FC236}">
                    <a16:creationId xmlns:a16="http://schemas.microsoft.com/office/drawing/2014/main" id="{89217F22-5BC3-4892-9677-AB1916F9CAB9}"/>
                  </a:ext>
                </a:extLst>
              </p:cNvPr>
              <p:cNvSpPr/>
              <p:nvPr/>
            </p:nvSpPr>
            <p:spPr>
              <a:xfrm>
                <a:off x="6482526" y="4213697"/>
                <a:ext cx="93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4" extrusionOk="0">
                    <a:moveTo>
                      <a:pt x="324" y="324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84;p52">
                <a:extLst>
                  <a:ext uri="{FF2B5EF4-FFF2-40B4-BE49-F238E27FC236}">
                    <a16:creationId xmlns:a16="http://schemas.microsoft.com/office/drawing/2014/main" id="{4B5B55DE-4613-4E43-8A7F-75F829113CAB}"/>
                  </a:ext>
                </a:extLst>
              </p:cNvPr>
              <p:cNvSpPr/>
              <p:nvPr/>
            </p:nvSpPr>
            <p:spPr>
              <a:xfrm>
                <a:off x="5184353" y="4213697"/>
                <a:ext cx="9331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4" extrusionOk="0">
                    <a:moveTo>
                      <a:pt x="323" y="1"/>
                    </a:moveTo>
                    <a:lnTo>
                      <a:pt x="0" y="324"/>
                    </a:ln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85;p52">
                <a:extLst>
                  <a:ext uri="{FF2B5EF4-FFF2-40B4-BE49-F238E27FC236}">
                    <a16:creationId xmlns:a16="http://schemas.microsoft.com/office/drawing/2014/main" id="{911E102D-6536-4D98-A2AB-51DB0D23A23C}"/>
                  </a:ext>
                </a:extLst>
              </p:cNvPr>
              <p:cNvSpPr/>
              <p:nvPr/>
            </p:nvSpPr>
            <p:spPr>
              <a:xfrm>
                <a:off x="5151708" y="4085512"/>
                <a:ext cx="1377475" cy="167851"/>
              </a:xfrm>
              <a:custGeom>
                <a:avLst/>
                <a:gdLst/>
                <a:ahLst/>
                <a:cxnLst/>
                <a:rect l="l" t="t" r="r" b="b"/>
                <a:pathLst>
                  <a:path w="47680" h="5810" extrusionOk="0">
                    <a:moveTo>
                      <a:pt x="4599" y="1"/>
                    </a:moveTo>
                    <a:lnTo>
                      <a:pt x="4518" y="162"/>
                    </a:lnTo>
                    <a:cubicBezTo>
                      <a:pt x="4276" y="646"/>
                      <a:pt x="3954" y="1130"/>
                      <a:pt x="3712" y="1614"/>
                    </a:cubicBezTo>
                    <a:cubicBezTo>
                      <a:pt x="3389" y="2179"/>
                      <a:pt x="2986" y="2663"/>
                      <a:pt x="2663" y="3067"/>
                    </a:cubicBezTo>
                    <a:lnTo>
                      <a:pt x="2502" y="3309"/>
                    </a:lnTo>
                    <a:cubicBezTo>
                      <a:pt x="2260" y="3631"/>
                      <a:pt x="1856" y="4035"/>
                      <a:pt x="1533" y="4438"/>
                    </a:cubicBezTo>
                    <a:lnTo>
                      <a:pt x="1211" y="4761"/>
                    </a:lnTo>
                    <a:cubicBezTo>
                      <a:pt x="888" y="5003"/>
                      <a:pt x="565" y="5325"/>
                      <a:pt x="162" y="5648"/>
                    </a:cubicBezTo>
                    <a:lnTo>
                      <a:pt x="1" y="5809"/>
                    </a:lnTo>
                    <a:lnTo>
                      <a:pt x="47679" y="5809"/>
                    </a:lnTo>
                    <a:lnTo>
                      <a:pt x="47437" y="5648"/>
                    </a:lnTo>
                    <a:cubicBezTo>
                      <a:pt x="47115" y="5325"/>
                      <a:pt x="46711" y="5003"/>
                      <a:pt x="46389" y="4761"/>
                    </a:cubicBezTo>
                    <a:lnTo>
                      <a:pt x="46066" y="4438"/>
                    </a:lnTo>
                    <a:cubicBezTo>
                      <a:pt x="45743" y="4035"/>
                      <a:pt x="45421" y="3631"/>
                      <a:pt x="45098" y="3228"/>
                    </a:cubicBezTo>
                    <a:lnTo>
                      <a:pt x="44937" y="3067"/>
                    </a:lnTo>
                    <a:cubicBezTo>
                      <a:pt x="44533" y="2663"/>
                      <a:pt x="44210" y="2098"/>
                      <a:pt x="43888" y="1614"/>
                    </a:cubicBezTo>
                    <a:cubicBezTo>
                      <a:pt x="43646" y="1130"/>
                      <a:pt x="43404" y="646"/>
                      <a:pt x="43081" y="162"/>
                    </a:cubicBezTo>
                    <a:cubicBezTo>
                      <a:pt x="43081" y="162"/>
                      <a:pt x="43081" y="82"/>
                      <a:pt x="43081" y="1"/>
                    </a:cubicBez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86;p52">
                <a:extLst>
                  <a:ext uri="{FF2B5EF4-FFF2-40B4-BE49-F238E27FC236}">
                    <a16:creationId xmlns:a16="http://schemas.microsoft.com/office/drawing/2014/main" id="{25A1BB6D-1491-4A73-B335-4F71954EF7E8}"/>
                  </a:ext>
                </a:extLst>
              </p:cNvPr>
              <p:cNvSpPr/>
              <p:nvPr/>
            </p:nvSpPr>
            <p:spPr>
              <a:xfrm>
                <a:off x="5016531" y="4343477"/>
                <a:ext cx="1645401" cy="63096"/>
              </a:xfrm>
              <a:custGeom>
                <a:avLst/>
                <a:gdLst/>
                <a:ahLst/>
                <a:cxnLst/>
                <a:rect l="l" t="t" r="r" b="b"/>
                <a:pathLst>
                  <a:path w="56954" h="2184" extrusionOk="0">
                    <a:moveTo>
                      <a:pt x="404" y="0"/>
                    </a:moveTo>
                    <a:cubicBezTo>
                      <a:pt x="162" y="161"/>
                      <a:pt x="81" y="323"/>
                      <a:pt x="1" y="565"/>
                    </a:cubicBezTo>
                    <a:cubicBezTo>
                      <a:pt x="1" y="645"/>
                      <a:pt x="1" y="726"/>
                      <a:pt x="1" y="887"/>
                    </a:cubicBezTo>
                    <a:cubicBezTo>
                      <a:pt x="81" y="1614"/>
                      <a:pt x="727" y="2178"/>
                      <a:pt x="1533" y="2178"/>
                    </a:cubicBezTo>
                    <a:lnTo>
                      <a:pt x="55424" y="2178"/>
                    </a:lnTo>
                    <a:cubicBezTo>
                      <a:pt x="55465" y="2182"/>
                      <a:pt x="55506" y="2184"/>
                      <a:pt x="55546" y="2184"/>
                    </a:cubicBezTo>
                    <a:cubicBezTo>
                      <a:pt x="56370" y="2184"/>
                      <a:pt x="56953" y="1411"/>
                      <a:pt x="56876" y="565"/>
                    </a:cubicBezTo>
                    <a:cubicBezTo>
                      <a:pt x="56796" y="323"/>
                      <a:pt x="56634" y="161"/>
                      <a:pt x="56473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87;p52">
                <a:extLst>
                  <a:ext uri="{FF2B5EF4-FFF2-40B4-BE49-F238E27FC236}">
                    <a16:creationId xmlns:a16="http://schemas.microsoft.com/office/drawing/2014/main" id="{3A55AA32-DFB6-4958-B86A-6EB46CD9E8C8}"/>
                  </a:ext>
                </a:extLst>
              </p:cNvPr>
              <p:cNvSpPr/>
              <p:nvPr/>
            </p:nvSpPr>
            <p:spPr>
              <a:xfrm>
                <a:off x="5230953" y="785292"/>
                <a:ext cx="3022934" cy="3160162"/>
              </a:xfrm>
              <a:custGeom>
                <a:avLst/>
                <a:gdLst/>
                <a:ahLst/>
                <a:cxnLst/>
                <a:rect l="l" t="t" r="r" b="b"/>
                <a:pathLst>
                  <a:path w="104636" h="109386" extrusionOk="0">
                    <a:moveTo>
                      <a:pt x="103990" y="0"/>
                    </a:moveTo>
                    <a:lnTo>
                      <a:pt x="103264" y="726"/>
                    </a:lnTo>
                    <a:cubicBezTo>
                      <a:pt x="103506" y="1130"/>
                      <a:pt x="103668" y="1694"/>
                      <a:pt x="103668" y="2178"/>
                    </a:cubicBezTo>
                    <a:lnTo>
                      <a:pt x="103668" y="100036"/>
                    </a:lnTo>
                    <a:cubicBezTo>
                      <a:pt x="103668" y="101730"/>
                      <a:pt x="102296" y="103102"/>
                      <a:pt x="100602" y="103102"/>
                    </a:cubicBezTo>
                    <a:lnTo>
                      <a:pt x="969" y="103102"/>
                    </a:lnTo>
                    <a:lnTo>
                      <a:pt x="1" y="103989"/>
                    </a:lnTo>
                    <a:lnTo>
                      <a:pt x="3792" y="103989"/>
                    </a:lnTo>
                    <a:lnTo>
                      <a:pt x="3712" y="104796"/>
                    </a:lnTo>
                    <a:cubicBezTo>
                      <a:pt x="3873" y="105038"/>
                      <a:pt x="4115" y="105280"/>
                      <a:pt x="4357" y="105522"/>
                    </a:cubicBezTo>
                    <a:lnTo>
                      <a:pt x="4760" y="106006"/>
                    </a:lnTo>
                    <a:cubicBezTo>
                      <a:pt x="6616" y="106894"/>
                      <a:pt x="8552" y="107620"/>
                      <a:pt x="10569" y="108104"/>
                    </a:cubicBezTo>
                    <a:cubicBezTo>
                      <a:pt x="13943" y="108947"/>
                      <a:pt x="17407" y="109386"/>
                      <a:pt x="20893" y="109386"/>
                    </a:cubicBezTo>
                    <a:cubicBezTo>
                      <a:pt x="22076" y="109386"/>
                      <a:pt x="23260" y="109335"/>
                      <a:pt x="24445" y="109233"/>
                    </a:cubicBezTo>
                    <a:cubicBezTo>
                      <a:pt x="29366" y="108668"/>
                      <a:pt x="34045" y="107136"/>
                      <a:pt x="38321" y="104635"/>
                    </a:cubicBezTo>
                    <a:lnTo>
                      <a:pt x="38240" y="103989"/>
                    </a:lnTo>
                    <a:lnTo>
                      <a:pt x="100602" y="103989"/>
                    </a:lnTo>
                    <a:cubicBezTo>
                      <a:pt x="102780" y="103989"/>
                      <a:pt x="104636" y="102214"/>
                      <a:pt x="104636" y="99956"/>
                    </a:cubicBezTo>
                    <a:lnTo>
                      <a:pt x="104636" y="2178"/>
                    </a:lnTo>
                    <a:cubicBezTo>
                      <a:pt x="104636" y="1372"/>
                      <a:pt x="104394" y="646"/>
                      <a:pt x="103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A0A0"/>
                  </a:gs>
                  <a:gs pos="12000">
                    <a:srgbClr val="919192"/>
                  </a:gs>
                  <a:gs pos="100000">
                    <a:srgbClr val="818284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88;p52">
                <a:extLst>
                  <a:ext uri="{FF2B5EF4-FFF2-40B4-BE49-F238E27FC236}">
                    <a16:creationId xmlns:a16="http://schemas.microsoft.com/office/drawing/2014/main" id="{50A4F944-291A-47C9-9AD2-A3F905CE7F95}"/>
                  </a:ext>
                </a:extLst>
              </p:cNvPr>
              <p:cNvSpPr/>
              <p:nvPr/>
            </p:nvSpPr>
            <p:spPr>
              <a:xfrm>
                <a:off x="5258919" y="803926"/>
                <a:ext cx="2967003" cy="2959983"/>
              </a:xfrm>
              <a:custGeom>
                <a:avLst/>
                <a:gdLst/>
                <a:ahLst/>
                <a:cxnLst/>
                <a:rect l="l" t="t" r="r" b="b"/>
                <a:pathLst>
                  <a:path w="102700" h="102457" extrusionOk="0">
                    <a:moveTo>
                      <a:pt x="102377" y="1"/>
                    </a:moveTo>
                    <a:lnTo>
                      <a:pt x="98101" y="4276"/>
                    </a:lnTo>
                    <a:lnTo>
                      <a:pt x="98101" y="97858"/>
                    </a:lnTo>
                    <a:lnTo>
                      <a:pt x="4519" y="97858"/>
                    </a:lnTo>
                    <a:lnTo>
                      <a:pt x="1" y="102457"/>
                    </a:lnTo>
                    <a:lnTo>
                      <a:pt x="99634" y="102457"/>
                    </a:lnTo>
                    <a:cubicBezTo>
                      <a:pt x="101328" y="102457"/>
                      <a:pt x="102700" y="101005"/>
                      <a:pt x="102700" y="99311"/>
                    </a:cubicBezTo>
                    <a:lnTo>
                      <a:pt x="102700" y="1533"/>
                    </a:lnTo>
                    <a:cubicBezTo>
                      <a:pt x="102700" y="969"/>
                      <a:pt x="102619" y="485"/>
                      <a:pt x="1023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89;p52">
                <a:extLst>
                  <a:ext uri="{FF2B5EF4-FFF2-40B4-BE49-F238E27FC236}">
                    <a16:creationId xmlns:a16="http://schemas.microsoft.com/office/drawing/2014/main" id="{AD65DD40-AFAE-4BC0-AF84-599C698ED0E3}"/>
                  </a:ext>
                </a:extLst>
              </p:cNvPr>
              <p:cNvSpPr/>
              <p:nvPr/>
            </p:nvSpPr>
            <p:spPr>
              <a:xfrm>
                <a:off x="3422350" y="731675"/>
                <a:ext cx="4812901" cy="3057819"/>
              </a:xfrm>
              <a:custGeom>
                <a:avLst/>
                <a:gdLst/>
                <a:ahLst/>
                <a:cxnLst/>
                <a:rect l="l" t="t" r="r" b="b"/>
                <a:pathLst>
                  <a:path w="166594" h="105926" extrusionOk="0">
                    <a:moveTo>
                      <a:pt x="4034" y="1"/>
                    </a:moveTo>
                    <a:cubicBezTo>
                      <a:pt x="1775" y="1"/>
                      <a:pt x="0" y="1856"/>
                      <a:pt x="0" y="4034"/>
                    </a:cubicBezTo>
                    <a:lnTo>
                      <a:pt x="0" y="101892"/>
                    </a:lnTo>
                    <a:cubicBezTo>
                      <a:pt x="0" y="104070"/>
                      <a:pt x="1775" y="105926"/>
                      <a:pt x="4034" y="105926"/>
                    </a:cubicBezTo>
                    <a:lnTo>
                      <a:pt x="62604" y="105926"/>
                    </a:lnTo>
                    <a:lnTo>
                      <a:pt x="63491" y="105039"/>
                    </a:lnTo>
                    <a:lnTo>
                      <a:pt x="4034" y="104958"/>
                    </a:lnTo>
                    <a:cubicBezTo>
                      <a:pt x="2340" y="104958"/>
                      <a:pt x="968" y="103506"/>
                      <a:pt x="968" y="101812"/>
                    </a:cubicBezTo>
                    <a:lnTo>
                      <a:pt x="968" y="4034"/>
                    </a:lnTo>
                    <a:cubicBezTo>
                      <a:pt x="968" y="2340"/>
                      <a:pt x="2340" y="969"/>
                      <a:pt x="4034" y="969"/>
                    </a:cubicBezTo>
                    <a:lnTo>
                      <a:pt x="163205" y="969"/>
                    </a:lnTo>
                    <a:cubicBezTo>
                      <a:pt x="164334" y="969"/>
                      <a:pt x="165383" y="1534"/>
                      <a:pt x="165867" y="2582"/>
                    </a:cubicBezTo>
                    <a:lnTo>
                      <a:pt x="166593" y="1856"/>
                    </a:lnTo>
                    <a:cubicBezTo>
                      <a:pt x="165787" y="727"/>
                      <a:pt x="164577" y="1"/>
                      <a:pt x="163205" y="1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90;p52">
                <a:extLst>
                  <a:ext uri="{FF2B5EF4-FFF2-40B4-BE49-F238E27FC236}">
                    <a16:creationId xmlns:a16="http://schemas.microsoft.com/office/drawing/2014/main" id="{41256501-D1DE-4FA1-A0FE-136C72DA1712}"/>
                  </a:ext>
                </a:extLst>
              </p:cNvPr>
              <p:cNvSpPr/>
              <p:nvPr/>
            </p:nvSpPr>
            <p:spPr>
              <a:xfrm>
                <a:off x="8071400" y="760800"/>
                <a:ext cx="153000" cy="15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91;p52">
                <a:extLst>
                  <a:ext uri="{FF2B5EF4-FFF2-40B4-BE49-F238E27FC236}">
                    <a16:creationId xmlns:a16="http://schemas.microsoft.com/office/drawing/2014/main" id="{EA36B419-8281-4F96-A9FB-B401B3A76EF0}"/>
                  </a:ext>
                </a:extLst>
              </p:cNvPr>
              <p:cNvSpPr/>
              <p:nvPr/>
            </p:nvSpPr>
            <p:spPr>
              <a:xfrm>
                <a:off x="3447978" y="759551"/>
                <a:ext cx="4766301" cy="3004358"/>
              </a:xfrm>
              <a:custGeom>
                <a:avLst/>
                <a:gdLst/>
                <a:ahLst/>
                <a:cxnLst/>
                <a:rect l="l" t="t" r="r" b="b"/>
                <a:pathLst>
                  <a:path w="164981" h="103993" extrusionOk="0">
                    <a:moveTo>
                      <a:pt x="82691" y="1273"/>
                    </a:moveTo>
                    <a:cubicBezTo>
                      <a:pt x="83178" y="1273"/>
                      <a:pt x="83660" y="1635"/>
                      <a:pt x="83660" y="2182"/>
                    </a:cubicBezTo>
                    <a:cubicBezTo>
                      <a:pt x="83660" y="2666"/>
                      <a:pt x="83257" y="3150"/>
                      <a:pt x="82692" y="3150"/>
                    </a:cubicBezTo>
                    <a:cubicBezTo>
                      <a:pt x="81885" y="3069"/>
                      <a:pt x="81482" y="2101"/>
                      <a:pt x="82047" y="1537"/>
                    </a:cubicBezTo>
                    <a:cubicBezTo>
                      <a:pt x="82228" y="1355"/>
                      <a:pt x="82460" y="1273"/>
                      <a:pt x="82691" y="1273"/>
                    </a:cubicBezTo>
                    <a:close/>
                    <a:moveTo>
                      <a:pt x="3012" y="1"/>
                    </a:moveTo>
                    <a:cubicBezTo>
                      <a:pt x="1376" y="1"/>
                      <a:pt x="0" y="1420"/>
                      <a:pt x="0" y="3069"/>
                    </a:cubicBezTo>
                    <a:lnTo>
                      <a:pt x="0" y="100927"/>
                    </a:lnTo>
                    <a:cubicBezTo>
                      <a:pt x="81" y="102621"/>
                      <a:pt x="1453" y="103993"/>
                      <a:pt x="3147" y="103993"/>
                    </a:cubicBezTo>
                    <a:lnTo>
                      <a:pt x="62685" y="103993"/>
                    </a:lnTo>
                    <a:lnTo>
                      <a:pt x="67203" y="99394"/>
                    </a:lnTo>
                    <a:lnTo>
                      <a:pt x="4599" y="99394"/>
                    </a:lnTo>
                    <a:lnTo>
                      <a:pt x="4599" y="4602"/>
                    </a:lnTo>
                    <a:lnTo>
                      <a:pt x="160785" y="4602"/>
                    </a:lnTo>
                    <a:lnTo>
                      <a:pt x="160785" y="5812"/>
                    </a:lnTo>
                    <a:lnTo>
                      <a:pt x="164980" y="1617"/>
                    </a:lnTo>
                    <a:cubicBezTo>
                      <a:pt x="164496" y="649"/>
                      <a:pt x="163447" y="4"/>
                      <a:pt x="162318" y="4"/>
                    </a:cubicBezTo>
                    <a:lnTo>
                      <a:pt x="3147" y="4"/>
                    </a:lnTo>
                    <a:cubicBezTo>
                      <a:pt x="3102" y="2"/>
                      <a:pt x="3057" y="1"/>
                      <a:pt x="3012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92;p52">
                <a:extLst>
                  <a:ext uri="{FF2B5EF4-FFF2-40B4-BE49-F238E27FC236}">
                    <a16:creationId xmlns:a16="http://schemas.microsoft.com/office/drawing/2014/main" id="{D3CFE037-84C5-43D8-BBC9-93579568CC27}"/>
                  </a:ext>
                </a:extLst>
              </p:cNvPr>
              <p:cNvSpPr/>
              <p:nvPr/>
            </p:nvSpPr>
            <p:spPr>
              <a:xfrm>
                <a:off x="5801964" y="796934"/>
                <a:ext cx="62980" cy="5191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797" extrusionOk="0">
                    <a:moveTo>
                      <a:pt x="1256" y="171"/>
                    </a:moveTo>
                    <a:cubicBezTo>
                      <a:pt x="1614" y="171"/>
                      <a:pt x="1937" y="458"/>
                      <a:pt x="1937" y="888"/>
                    </a:cubicBezTo>
                    <a:cubicBezTo>
                      <a:pt x="1937" y="1291"/>
                      <a:pt x="1614" y="1614"/>
                      <a:pt x="1211" y="1614"/>
                    </a:cubicBezTo>
                    <a:cubicBezTo>
                      <a:pt x="566" y="1614"/>
                      <a:pt x="324" y="807"/>
                      <a:pt x="727" y="404"/>
                    </a:cubicBezTo>
                    <a:cubicBezTo>
                      <a:pt x="888" y="243"/>
                      <a:pt x="1077" y="171"/>
                      <a:pt x="1256" y="171"/>
                    </a:cubicBezTo>
                    <a:close/>
                    <a:moveTo>
                      <a:pt x="1211" y="1"/>
                    </a:moveTo>
                    <a:cubicBezTo>
                      <a:pt x="404" y="1"/>
                      <a:pt x="1" y="969"/>
                      <a:pt x="566" y="1533"/>
                    </a:cubicBezTo>
                    <a:cubicBezTo>
                      <a:pt x="747" y="1715"/>
                      <a:pt x="979" y="1797"/>
                      <a:pt x="1210" y="1797"/>
                    </a:cubicBezTo>
                    <a:cubicBezTo>
                      <a:pt x="1697" y="1797"/>
                      <a:pt x="2179" y="1435"/>
                      <a:pt x="2179" y="888"/>
                    </a:cubicBezTo>
                    <a:cubicBezTo>
                      <a:pt x="2179" y="404"/>
                      <a:pt x="1776" y="1"/>
                      <a:pt x="1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93;p52">
                <a:extLst>
                  <a:ext uri="{FF2B5EF4-FFF2-40B4-BE49-F238E27FC236}">
                    <a16:creationId xmlns:a16="http://schemas.microsoft.com/office/drawing/2014/main" id="{B6400A05-CC72-4806-86DE-D33EC634FA78}"/>
                  </a:ext>
                </a:extLst>
              </p:cNvPr>
              <p:cNvSpPr/>
              <p:nvPr/>
            </p:nvSpPr>
            <p:spPr>
              <a:xfrm>
                <a:off x="5818287" y="801615"/>
                <a:ext cx="39666" cy="4197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453" extrusionOk="0">
                    <a:moveTo>
                      <a:pt x="646" y="0"/>
                    </a:moveTo>
                    <a:cubicBezTo>
                      <a:pt x="243" y="0"/>
                      <a:pt x="1" y="323"/>
                      <a:pt x="1" y="726"/>
                    </a:cubicBezTo>
                    <a:cubicBezTo>
                      <a:pt x="1" y="1129"/>
                      <a:pt x="243" y="1452"/>
                      <a:pt x="646" y="1452"/>
                    </a:cubicBezTo>
                    <a:cubicBezTo>
                      <a:pt x="1049" y="1452"/>
                      <a:pt x="1372" y="1129"/>
                      <a:pt x="1372" y="726"/>
                    </a:cubicBezTo>
                    <a:cubicBezTo>
                      <a:pt x="1372" y="323"/>
                      <a:pt x="1049" y="0"/>
                      <a:pt x="64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94;p52">
                <a:extLst>
                  <a:ext uri="{FF2B5EF4-FFF2-40B4-BE49-F238E27FC236}">
                    <a16:creationId xmlns:a16="http://schemas.microsoft.com/office/drawing/2014/main" id="{522AAB5F-8F02-488E-8247-A0924FD96DB3}"/>
                  </a:ext>
                </a:extLst>
              </p:cNvPr>
              <p:cNvSpPr/>
              <p:nvPr/>
            </p:nvSpPr>
            <p:spPr>
              <a:xfrm>
                <a:off x="5338300" y="3789525"/>
                <a:ext cx="1000500" cy="185400"/>
              </a:xfrm>
              <a:prstGeom prst="rect">
                <a:avLst/>
              </a:prstGeom>
              <a:gradFill>
                <a:gsLst>
                  <a:gs pos="0">
                    <a:srgbClr val="A0A0A0"/>
                  </a:gs>
                  <a:gs pos="36000">
                    <a:srgbClr val="919192"/>
                  </a:gs>
                  <a:gs pos="100000">
                    <a:srgbClr val="818284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" name="Picture 32" descr="IMG_256">
            <a:extLst>
              <a:ext uri="{FF2B5EF4-FFF2-40B4-BE49-F238E27FC236}">
                <a16:creationId xmlns:a16="http://schemas.microsoft.com/office/drawing/2014/main" id="{77F99593-66D6-4A8F-AC6C-3D5C3967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59" y="2078231"/>
            <a:ext cx="4755149" cy="26924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1E4F3-1A43-41AB-BEC2-01F53DADEC6D}"/>
              </a:ext>
            </a:extLst>
          </p:cNvPr>
          <p:cNvSpPr txBox="1"/>
          <p:nvPr/>
        </p:nvSpPr>
        <p:spPr>
          <a:xfrm>
            <a:off x="1220580" y="5064748"/>
            <a:ext cx="192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unito" pitchFamily="2" charset="0"/>
              </a:rPr>
              <a:t>Interlaced frame</a:t>
            </a:r>
            <a:endParaRPr lang="en-IN" sz="1600" dirty="0">
              <a:latin typeface="Nunito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BB7B56-9BBA-4571-8A22-AA5CC26A8915}"/>
              </a:ext>
            </a:extLst>
          </p:cNvPr>
          <p:cNvSpPr txBox="1"/>
          <p:nvPr/>
        </p:nvSpPr>
        <p:spPr>
          <a:xfrm>
            <a:off x="5956390" y="5117223"/>
            <a:ext cx="233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unito" pitchFamily="2" charset="0"/>
              </a:rPr>
              <a:t>Methods to interlace</a:t>
            </a:r>
            <a:endParaRPr lang="en-IN" sz="16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2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ATTRIBUTES OF VIDEO</a:t>
            </a:r>
            <a:r>
              <a:rPr kumimoji="0" lang="en-US" sz="4800" b="1" i="0" u="none" strike="noStrike" kern="0" cap="none" spc="0" normalizeH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 SIGNALS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D4052-6D37-488E-8A21-7F307E1CFDB0}"/>
              </a:ext>
            </a:extLst>
          </p:cNvPr>
          <p:cNvGrpSpPr/>
          <p:nvPr/>
        </p:nvGrpSpPr>
        <p:grpSpPr>
          <a:xfrm>
            <a:off x="1313236" y="1819352"/>
            <a:ext cx="8584434" cy="2455888"/>
            <a:chOff x="1145107" y="1468593"/>
            <a:chExt cx="7537508" cy="21563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9EBC3-4E5F-4A9F-B6CA-F33838190DBB}"/>
                </a:ext>
              </a:extLst>
            </p:cNvPr>
            <p:cNvGrpSpPr/>
            <p:nvPr/>
          </p:nvGrpSpPr>
          <p:grpSpPr>
            <a:xfrm>
              <a:off x="1145107" y="1468593"/>
              <a:ext cx="7537508" cy="2156377"/>
              <a:chOff x="700654" y="2259868"/>
              <a:chExt cx="7537508" cy="2156377"/>
            </a:xfrm>
          </p:grpSpPr>
          <p:sp>
            <p:nvSpPr>
              <p:cNvPr id="15" name="Google Shape;227;p33">
                <a:extLst>
                  <a:ext uri="{FF2B5EF4-FFF2-40B4-BE49-F238E27FC236}">
                    <a16:creationId xmlns:a16="http://schemas.microsoft.com/office/drawing/2014/main" id="{8DD8815D-90A1-41C6-8753-5A6F8DB77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662" y="2259868"/>
                <a:ext cx="2278500" cy="10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1" i="0" u="none" strike="noStrike" cap="none">
                    <a:solidFill>
                      <a:srgbClr val="252525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9pPr>
              </a:lstStyle>
              <a:p>
                <a:pPr marL="0" indent="0"/>
                <a:r>
                  <a:rPr lang="en-US" sz="2000" b="1" dirty="0">
                    <a:solidFill>
                      <a:srgbClr val="14274E"/>
                    </a:solidFill>
                    <a:effectLst/>
                    <a:latin typeface="Oswald" pitchFamily="2" charset="0"/>
                    <a:cs typeface="Malgun Gothic" panose="020B0503020000020004" pitchFamily="34" charset="-127"/>
                  </a:rPr>
                  <a:t>COLOR PERCEPTION &amp; SPECIFICATION</a:t>
                </a:r>
                <a:endPara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Oswald"/>
                </a:endParaRPr>
              </a:p>
            </p:txBody>
          </p:sp>
          <p:sp>
            <p:nvSpPr>
              <p:cNvPr id="16" name="Google Shape;228;p33">
                <a:extLst>
                  <a:ext uri="{FF2B5EF4-FFF2-40B4-BE49-F238E27FC236}">
                    <a16:creationId xmlns:a16="http://schemas.microsoft.com/office/drawing/2014/main" id="{32E87473-2E19-40E7-BFBC-1CEF9E170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654" y="3349745"/>
                <a:ext cx="2278500" cy="106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200" b="0" i="0" u="none" strike="noStrike" cap="none">
                    <a:solidFill>
                      <a:srgbClr val="666666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9pPr>
              </a:lstStyle>
              <a:p>
                <a:pPr marL="0" indent="0">
                  <a:defRPr/>
                </a:pPr>
                <a:r>
                  <a:rPr lang="en-US" sz="1200" kern="0" dirty="0">
                    <a:solidFill>
                      <a:srgbClr val="14274E"/>
                    </a:solidFill>
                    <a:latin typeface="Nunito" pitchFamily="2" charset="0"/>
                  </a:rPr>
                  <a:t>The color value at any point in a video frame records the emitted or reflected light at a particular 3-D point in the observed scene</a:t>
                </a:r>
                <a:r>
                  <a:rPr lang="en-US" sz="1200" kern="0" dirty="0">
                    <a:solidFill>
                      <a:srgbClr val="14274E"/>
                    </a:solidFill>
                  </a:rPr>
                  <a:t>.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/>
                  <a:sym typeface="Nunito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Spectral Light"/>
                  <a:sym typeface="Spectral Light"/>
                </a:endParaRPr>
              </a:p>
            </p:txBody>
          </p:sp>
          <p:sp>
            <p:nvSpPr>
              <p:cNvPr id="17" name="Google Shape;229;p33">
                <a:extLst>
                  <a:ext uri="{FF2B5EF4-FFF2-40B4-BE49-F238E27FC236}">
                    <a16:creationId xmlns:a16="http://schemas.microsoft.com/office/drawing/2014/main" id="{A09F12EB-4EC3-4831-AD78-E2D2F0C2BB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0162" y="2259868"/>
                <a:ext cx="2278500" cy="10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1" i="0" u="none" strike="noStrike" cap="none">
                    <a:solidFill>
                      <a:srgbClr val="252525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lang="en-US" sz="2000" dirty="0">
                    <a:solidFill>
                      <a:srgbClr val="14274E"/>
                    </a:solidFill>
                    <a:effectLst/>
                    <a:latin typeface="Oswald" pitchFamily="2" charset="0"/>
                    <a:cs typeface="Malgun Gothic" panose="020B0503020000020004" pitchFamily="34" charset="-127"/>
                  </a:rPr>
                  <a:t>LIGHT AND COLOR</a:t>
                </a:r>
                <a:endPara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Oswald" pitchFamily="2" charset="0"/>
                  <a:sym typeface="Montserrat"/>
                </a:endParaRPr>
              </a:p>
            </p:txBody>
          </p:sp>
          <p:sp>
            <p:nvSpPr>
              <p:cNvPr id="18" name="Google Shape;230;p33">
                <a:extLst>
                  <a:ext uri="{FF2B5EF4-FFF2-40B4-BE49-F238E27FC236}">
                    <a16:creationId xmlns:a16="http://schemas.microsoft.com/office/drawing/2014/main" id="{0944DEDE-0AB0-4000-BED4-669FA5F01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0154" y="3349745"/>
                <a:ext cx="2278500" cy="106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200" b="0" i="0" u="none" strike="noStrike" cap="none">
                    <a:solidFill>
                      <a:srgbClr val="666666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lang="en-US" kern="0" dirty="0">
                    <a:solidFill>
                      <a:srgbClr val="14274E"/>
                    </a:solidFill>
                    <a:latin typeface="Nunito" pitchFamily="2" charset="0"/>
                  </a:rPr>
                  <a:t>L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Nunito" pitchFamily="2" charset="0"/>
                    <a:sym typeface="Spectral Light"/>
                  </a:rPr>
                  <a:t>ight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Nunito" pitchFamily="2" charset="0"/>
                    <a:sym typeface="Spectral Light"/>
                  </a:rPr>
                  <a:t> consists of an electromagnetic wave with wavelength </a:t>
                </a:r>
                <a:r>
                  <a:rPr lang="en-US" kern="0" dirty="0">
                    <a:solidFill>
                      <a:srgbClr val="14274E"/>
                    </a:solidFill>
                    <a:latin typeface="Nunito" pitchFamily="2" charset="0"/>
                  </a:rPr>
                  <a:t>from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Nunito" pitchFamily="2" charset="0"/>
                    <a:sym typeface="Spectral Light"/>
                  </a:rPr>
                  <a:t> 380nm - 780nm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Spectral Light"/>
                    <a:sym typeface="Spectral Light"/>
                  </a:rPr>
                  <a:t>. 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Spectral Light"/>
                  <a:sym typeface="Spectral Light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Nunito" pitchFamily="2" charset="0"/>
                    <a:sym typeface="Spectral Light"/>
                  </a:rPr>
                  <a:t>Energy of light is measured by ‘Flux’ In watts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Spectral Light"/>
                    <a:sym typeface="Spectral Light"/>
                  </a:rPr>
                  <a:t> </a:t>
                </a:r>
              </a:p>
            </p:txBody>
          </p:sp>
          <p:sp>
            <p:nvSpPr>
              <p:cNvPr id="19" name="Google Shape;231;p33">
                <a:extLst>
                  <a:ext uri="{FF2B5EF4-FFF2-40B4-BE49-F238E27FC236}">
                    <a16:creationId xmlns:a16="http://schemas.microsoft.com/office/drawing/2014/main" id="{C3036FCF-B86E-481C-BD84-CF2D209C0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662" y="2259868"/>
                <a:ext cx="2278500" cy="10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1" i="0" u="none" strike="noStrike" cap="none">
                    <a:solidFill>
                      <a:srgbClr val="252525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700" b="0" i="0" u="none" strike="noStrike" cap="none">
                    <a:solidFill>
                      <a:srgbClr val="252525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kumimoji="0" lang="en-I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Oswald" pitchFamily="2" charset="0"/>
                    <a:sym typeface="Montserrat"/>
                  </a:rPr>
                  <a:t>RADIANT INTENSITY</a:t>
                </a:r>
              </a:p>
            </p:txBody>
          </p:sp>
          <p:sp>
            <p:nvSpPr>
              <p:cNvPr id="20" name="Google Shape;232;p33">
                <a:extLst>
                  <a:ext uri="{FF2B5EF4-FFF2-40B4-BE49-F238E27FC236}">
                    <a16:creationId xmlns:a16="http://schemas.microsoft.com/office/drawing/2014/main" id="{55CDF0EB-F1E3-4019-8219-FFDE33A46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654" y="3349745"/>
                <a:ext cx="2278500" cy="106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200" b="0" i="0" u="none" strike="noStrike" cap="none">
                    <a:solidFill>
                      <a:srgbClr val="666666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defRPr sz="1400" b="0" i="0" u="none" strike="noStrike" cap="none">
                    <a:solidFill>
                      <a:srgbClr val="252525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lang="en-US" kern="0" dirty="0">
                    <a:solidFill>
                      <a:srgbClr val="14274E"/>
                    </a:solidFill>
                    <a:latin typeface="Nunito" pitchFamily="2" charset="0"/>
                  </a:rPr>
                  <a:t>It’s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274E"/>
                    </a:solidFill>
                    <a:effectLst/>
                    <a:uLnTx/>
                    <a:uFillTx/>
                    <a:latin typeface="Nunito" pitchFamily="2" charset="0"/>
                    <a:sym typeface="Spectral Light"/>
                  </a:rPr>
                  <a:t>our perception of light.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Spectral Light"/>
                  <a:sym typeface="Spectral Light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Spectral Light"/>
                    <a:sym typeface="Spectral Light"/>
                  </a:rPr>
                  <a:t> 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ts val="1400"/>
                  <a:buFont typeface="Spectral Light"/>
                  <a:buNone/>
                  <a:tabLst/>
                  <a:defRPr/>
                </a:pPr>
                <a:endParaRPr lang="en-US" kern="0" dirty="0"/>
              </a:p>
            </p:txBody>
          </p:sp>
        </p:grpSp>
        <p:pic>
          <p:nvPicPr>
            <p:cNvPr id="28" name="Graphic 27" descr="IMG_256">
              <a:extLst>
                <a:ext uri="{FF2B5EF4-FFF2-40B4-BE49-F238E27FC236}">
                  <a16:creationId xmlns:a16="http://schemas.microsoft.com/office/drawing/2014/main" id="{44250CBC-256A-4E24-85C2-B64A426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9386" y="2937517"/>
              <a:ext cx="925623" cy="471587"/>
            </a:xfrm>
            <a:prstGeom prst="rect">
              <a:avLst/>
            </a:prstGeom>
            <a:noFill/>
          </p:spPr>
        </p:pic>
      </p:grpSp>
      <p:pic>
        <p:nvPicPr>
          <p:cNvPr id="30" name="Google Shape;2184;p69">
            <a:extLst>
              <a:ext uri="{FF2B5EF4-FFF2-40B4-BE49-F238E27FC236}">
                <a16:creationId xmlns:a16="http://schemas.microsoft.com/office/drawing/2014/main" id="{71A31067-376F-4D4B-8D9C-749785FD9EF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2956">
            <a:off x="-1998417" y="4808907"/>
            <a:ext cx="10051418" cy="233336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2F6CCC-3538-48BA-8702-A6ACBDC770E2}"/>
              </a:ext>
            </a:extLst>
          </p:cNvPr>
          <p:cNvSpPr/>
          <p:nvPr/>
        </p:nvSpPr>
        <p:spPr>
          <a:xfrm flipH="1">
            <a:off x="4138011" y="2151442"/>
            <a:ext cx="45719" cy="2342737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C97EB06-A93B-46D4-866C-7AEFC94BE1E3}"/>
              </a:ext>
            </a:extLst>
          </p:cNvPr>
          <p:cNvSpPr/>
          <p:nvPr/>
        </p:nvSpPr>
        <p:spPr>
          <a:xfrm flipH="1">
            <a:off x="7421048" y="2147837"/>
            <a:ext cx="45719" cy="2342737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9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034828" y="4167114"/>
            <a:ext cx="5941746" cy="34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SOURCES OF LIGHT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pic>
        <p:nvPicPr>
          <p:cNvPr id="24" name="Google Shape;2184;p69">
            <a:extLst>
              <a:ext uri="{FF2B5EF4-FFF2-40B4-BE49-F238E27FC236}">
                <a16:creationId xmlns:a16="http://schemas.microsoft.com/office/drawing/2014/main" id="{5A19AF63-8725-4A8D-AE1C-5E47B0DC34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54501">
            <a:off x="-2267519" y="5041469"/>
            <a:ext cx="11499958" cy="2669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A8B32E9-47FC-4E05-B22B-A428AEFEA0E8}"/>
              </a:ext>
            </a:extLst>
          </p:cNvPr>
          <p:cNvGrpSpPr/>
          <p:nvPr/>
        </p:nvGrpSpPr>
        <p:grpSpPr>
          <a:xfrm>
            <a:off x="1434425" y="1909386"/>
            <a:ext cx="8894002" cy="3155350"/>
            <a:chOff x="700654" y="2991042"/>
            <a:chExt cx="5234332" cy="2027594"/>
          </a:xfrm>
        </p:grpSpPr>
        <p:sp>
          <p:nvSpPr>
            <p:cNvPr id="26" name="Google Shape;227;p33">
              <a:extLst>
                <a:ext uri="{FF2B5EF4-FFF2-40B4-BE49-F238E27FC236}">
                  <a16:creationId xmlns:a16="http://schemas.microsoft.com/office/drawing/2014/main" id="{0EB2F98C-65A1-4A57-A009-481C0C76ADFA}"/>
                </a:ext>
              </a:extLst>
            </p:cNvPr>
            <p:cNvSpPr txBox="1">
              <a:spLocks/>
            </p:cNvSpPr>
            <p:nvPr/>
          </p:nvSpPr>
          <p:spPr>
            <a:xfrm>
              <a:off x="700662" y="2991042"/>
              <a:ext cx="2278500" cy="362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1" i="0" u="none" strike="noStrike" cap="none">
                  <a:solidFill>
                    <a:srgbClr val="25252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9pPr>
            </a:lstStyle>
            <a:p>
              <a:pPr marL="0" indent="0" algn="l"/>
              <a:r>
                <a:rPr lang="en-US" sz="1800" dirty="0">
                  <a:solidFill>
                    <a:srgbClr val="14274E"/>
                  </a:solidFill>
                  <a:effectLst/>
                  <a:latin typeface="Oswald" pitchFamily="2" charset="0"/>
                  <a:cs typeface="Malgun Gothic" panose="020B0503020000020004" pitchFamily="34" charset="-127"/>
                </a:rPr>
                <a:t>ILLUMINATING SOURCES </a:t>
              </a:r>
              <a:endParaRPr lang="en-US" sz="2000" dirty="0">
                <a:solidFill>
                  <a:srgbClr val="14274E"/>
                </a:solidFill>
                <a:latin typeface="Oswald" pitchFamily="2" charset="0"/>
              </a:endParaRPr>
            </a:p>
          </p:txBody>
        </p:sp>
        <p:sp>
          <p:nvSpPr>
            <p:cNvPr id="27" name="Google Shape;228;p33">
              <a:extLst>
                <a:ext uri="{FF2B5EF4-FFF2-40B4-BE49-F238E27FC236}">
                  <a16:creationId xmlns:a16="http://schemas.microsoft.com/office/drawing/2014/main" id="{18BD84F0-1C1C-473F-9415-26545CDFBC7F}"/>
                </a:ext>
              </a:extLst>
            </p:cNvPr>
            <p:cNvSpPr txBox="1">
              <a:spLocks/>
            </p:cNvSpPr>
            <p:nvPr/>
          </p:nvSpPr>
          <p:spPr>
            <a:xfrm>
              <a:off x="700654" y="3349744"/>
              <a:ext cx="2278500" cy="1668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2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/>
                  <a:sym typeface="Nunito"/>
                </a:rPr>
                <a:t>The perceived color of an illuminating light source depends on the wavelength range in which it emits energy.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/>
                  <a:sym typeface="Nunito"/>
                </a:rPr>
                <a:t>They emit an electromagnetic wave. Such sources include the sunlight bulbs, TV monitors &amp; so 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4274E"/>
                  </a:solidFill>
                  <a:effectLst/>
                  <a:uLnTx/>
                  <a:uFillTx/>
                  <a:latin typeface="Nunito"/>
                  <a:sym typeface="Nunito"/>
                </a:rPr>
                <a:t> Illuminating light follows an additive rule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pectral Light"/>
                <a:sym typeface="Spectral Light"/>
              </a:endParaRPr>
            </a:p>
          </p:txBody>
        </p:sp>
        <p:sp>
          <p:nvSpPr>
            <p:cNvPr id="29" name="Google Shape;229;p33">
              <a:extLst>
                <a:ext uri="{FF2B5EF4-FFF2-40B4-BE49-F238E27FC236}">
                  <a16:creationId xmlns:a16="http://schemas.microsoft.com/office/drawing/2014/main" id="{CA51F5CF-52D7-4B7B-A4BE-F83B4FDC92A4}"/>
                </a:ext>
              </a:extLst>
            </p:cNvPr>
            <p:cNvSpPr txBox="1">
              <a:spLocks/>
            </p:cNvSpPr>
            <p:nvPr/>
          </p:nvSpPr>
          <p:spPr>
            <a:xfrm>
              <a:off x="3656486" y="2991042"/>
              <a:ext cx="2278500" cy="362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1" i="0" u="none" strike="noStrike" cap="none">
                  <a:solidFill>
                    <a:srgbClr val="25252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700" b="0" i="0" u="none" strike="noStrike" cap="none">
                  <a:solidFill>
                    <a:srgbClr val="252525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9pPr>
            </a:lstStyle>
            <a:p>
              <a:pPr marL="0" indent="0" algn="l"/>
              <a:r>
                <a:rPr lang="en-US" sz="1800" dirty="0">
                  <a:solidFill>
                    <a:srgbClr val="14274E"/>
                  </a:solidFill>
                  <a:effectLst/>
                  <a:latin typeface="Oswald" pitchFamily="2" charset="0"/>
                  <a:cs typeface="Malgun Gothic" panose="020B0503020000020004" pitchFamily="34" charset="-127"/>
                </a:rPr>
                <a:t>REFLECTING LIGHT </a:t>
              </a:r>
              <a:endParaRPr lang="en-US" sz="2000" dirty="0">
                <a:solidFill>
                  <a:srgbClr val="14274E"/>
                </a:solidFill>
                <a:latin typeface="Oswald" pitchFamily="2" charset="0"/>
              </a:endParaRPr>
            </a:p>
          </p:txBody>
        </p:sp>
        <p:sp>
          <p:nvSpPr>
            <p:cNvPr id="30" name="Google Shape;230;p33">
              <a:extLst>
                <a:ext uri="{FF2B5EF4-FFF2-40B4-BE49-F238E27FC236}">
                  <a16:creationId xmlns:a16="http://schemas.microsoft.com/office/drawing/2014/main" id="{31F18412-F3ED-4634-90B5-E42F23007BCB}"/>
                </a:ext>
              </a:extLst>
            </p:cNvPr>
            <p:cNvSpPr txBox="1">
              <a:spLocks/>
            </p:cNvSpPr>
            <p:nvPr/>
          </p:nvSpPr>
          <p:spPr>
            <a:xfrm>
              <a:off x="3656479" y="3462261"/>
              <a:ext cx="2278500" cy="154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2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defRPr sz="1400" b="0" i="0" u="none" strike="noStrike" cap="none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4274E"/>
                  </a:solidFill>
                  <a:latin typeface="Nunito" pitchFamily="2" charset="0"/>
                </a:rPr>
                <a:t>A sources that reflect an incident light could itself be a reflected light.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14274E"/>
                </a:solidFill>
                <a:latin typeface="Nunito" pitchFamily="2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4274E"/>
                  </a:solidFill>
                  <a:latin typeface="Nunito" pitchFamily="2" charset="0"/>
                </a:rPr>
                <a:t> When a light beam hits an object, the energy in a certain wavelength range is absorbed, while the rest is reflected.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Spectral Light"/>
                  <a:sym typeface="Spectral Ligh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8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1F28A5-9F24-4BEC-A7A2-043B4CE95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0" name="Google Shape;2183;p69">
            <a:extLst>
              <a:ext uri="{FF2B5EF4-FFF2-40B4-BE49-F238E27FC236}">
                <a16:creationId xmlns:a16="http://schemas.microsoft.com/office/drawing/2014/main" id="{25E7070E-055C-4B16-8A1E-994D2530BB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44" r="27364"/>
          <a:stretch/>
        </p:blipFill>
        <p:spPr>
          <a:xfrm rot="9678454">
            <a:off x="8894802" y="4494743"/>
            <a:ext cx="5135695" cy="2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83;p69">
            <a:extLst>
              <a:ext uri="{FF2B5EF4-FFF2-40B4-BE49-F238E27FC236}">
                <a16:creationId xmlns:a16="http://schemas.microsoft.com/office/drawing/2014/main" id="{8D55D866-AFC1-4A4F-9441-37DBEFC19C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14791">
            <a:off x="-3504003" y="-703815"/>
            <a:ext cx="9157625" cy="265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1;p27">
            <a:extLst>
              <a:ext uri="{FF2B5EF4-FFF2-40B4-BE49-F238E27FC236}">
                <a16:creationId xmlns:a16="http://schemas.microsoft.com/office/drawing/2014/main" id="{86DEDD2B-E7E4-4E39-A9F4-92051CB4660E}"/>
              </a:ext>
            </a:extLst>
          </p:cNvPr>
          <p:cNvSpPr txBox="1">
            <a:spLocks/>
          </p:cNvSpPr>
          <p:nvPr/>
        </p:nvSpPr>
        <p:spPr>
          <a:xfrm>
            <a:off x="1597450" y="539326"/>
            <a:ext cx="856795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oboto Condensed"/>
              <a:buNone/>
              <a:tabLst/>
              <a:defRPr/>
            </a:pPr>
            <a:r>
              <a:rPr lang="en-US" kern="0" dirty="0">
                <a:solidFill>
                  <a:srgbClr val="14274E"/>
                </a:solidFill>
              </a:rPr>
              <a:t>COLOR IN VIDEO</a:t>
            </a:r>
            <a:endParaRPr kumimoji="0" lang="en-IN" sz="4800" b="1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496AC6-B3A1-4909-98DF-8C916E4B39F0}"/>
              </a:ext>
            </a:extLst>
          </p:cNvPr>
          <p:cNvSpPr/>
          <p:nvPr/>
        </p:nvSpPr>
        <p:spPr>
          <a:xfrm>
            <a:off x="1313236" y="539326"/>
            <a:ext cx="45719" cy="740700"/>
          </a:xfrm>
          <a:prstGeom prst="roundRect">
            <a:avLst/>
          </a:prstGeom>
          <a:solidFill>
            <a:srgbClr val="142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4274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9111D-7852-4260-AE5F-1FB085DA2712}"/>
              </a:ext>
            </a:extLst>
          </p:cNvPr>
          <p:cNvGrpSpPr/>
          <p:nvPr/>
        </p:nvGrpSpPr>
        <p:grpSpPr>
          <a:xfrm>
            <a:off x="1326777" y="2838053"/>
            <a:ext cx="2856116" cy="1486436"/>
            <a:chOff x="872399" y="2302346"/>
            <a:chExt cx="2856116" cy="1580168"/>
          </a:xfrm>
        </p:grpSpPr>
        <p:sp>
          <p:nvSpPr>
            <p:cNvPr id="9" name="Google Shape;666;p64">
              <a:extLst>
                <a:ext uri="{FF2B5EF4-FFF2-40B4-BE49-F238E27FC236}">
                  <a16:creationId xmlns:a16="http://schemas.microsoft.com/office/drawing/2014/main" id="{F6798925-92E2-4742-A6E2-8AC1ED6E31A3}"/>
                </a:ext>
              </a:extLst>
            </p:cNvPr>
            <p:cNvSpPr txBox="1">
              <a:spLocks/>
            </p:cNvSpPr>
            <p:nvPr/>
          </p:nvSpPr>
          <p:spPr>
            <a:xfrm>
              <a:off x="872399" y="2302346"/>
              <a:ext cx="2700473" cy="343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2000" b="0" i="0" u="none" strike="noStrike" cap="none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Oswald" pitchFamily="2" charset="0"/>
                <a:sym typeface="Oswald"/>
              </a:endParaRPr>
            </a:p>
          </p:txBody>
        </p:sp>
        <p:sp>
          <p:nvSpPr>
            <p:cNvPr id="10" name="Google Shape;667;p64">
              <a:extLst>
                <a:ext uri="{FF2B5EF4-FFF2-40B4-BE49-F238E27FC236}">
                  <a16:creationId xmlns:a16="http://schemas.microsoft.com/office/drawing/2014/main" id="{79977FB7-5E5A-44AE-968F-DBCF8C89636D}"/>
                </a:ext>
              </a:extLst>
            </p:cNvPr>
            <p:cNvSpPr txBox="1">
              <a:spLocks/>
            </p:cNvSpPr>
            <p:nvPr/>
          </p:nvSpPr>
          <p:spPr>
            <a:xfrm>
              <a:off x="904576" y="2949214"/>
              <a:ext cx="2823939" cy="9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unito"/>
                <a:buNone/>
                <a:defRPr sz="16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Nunito"/>
                <a:buNone/>
                <a:defRPr sz="14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FFFFFF"/>
                </a:buClr>
                <a:buSzPts val="1800"/>
                <a:buFont typeface="Nunito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4274E"/>
                </a:solidFill>
                <a:effectLst/>
                <a:uLnTx/>
                <a:uFillTx/>
                <a:latin typeface="Nunito"/>
                <a:sym typeface="Nunito"/>
              </a:endParaRPr>
            </a:p>
          </p:txBody>
        </p:sp>
      </p:grpSp>
      <p:sp>
        <p:nvSpPr>
          <p:cNvPr id="22" name="Google Shape;743;p68">
            <a:extLst>
              <a:ext uri="{FF2B5EF4-FFF2-40B4-BE49-F238E27FC236}">
                <a16:creationId xmlns:a16="http://schemas.microsoft.com/office/drawing/2014/main" id="{2F32803B-171B-4F4A-9996-3D27FBCB6FD0}"/>
              </a:ext>
            </a:extLst>
          </p:cNvPr>
          <p:cNvSpPr txBox="1">
            <a:spLocks/>
          </p:cNvSpPr>
          <p:nvPr/>
        </p:nvSpPr>
        <p:spPr>
          <a:xfrm>
            <a:off x="1135788" y="1727762"/>
            <a:ext cx="5704331" cy="468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Font typeface="Nunito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14274E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r>
              <a:rPr lang="en-US" sz="1600" dirty="0">
                <a:solidFill>
                  <a:srgbClr val="14274E"/>
                </a:solidFill>
              </a:rPr>
              <a:t>Most light we see is not one wavelength, it's a combination of many wavelengths</a:t>
            </a:r>
            <a:r>
              <a:rPr lang="en-US" dirty="0">
                <a:solidFill>
                  <a:srgbClr val="14274E"/>
                </a:solidFill>
              </a:rPr>
              <a:t>.</a:t>
            </a: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sz="1600" dirty="0">
              <a:solidFill>
                <a:srgbClr val="14274E"/>
              </a:solidFill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r>
              <a:rPr lang="en-US" sz="1600" dirty="0">
                <a:solidFill>
                  <a:srgbClr val="14274E"/>
                </a:solidFill>
              </a:rPr>
              <a:t> A color can be specified as the sum of three colors. So colors form a 3 dimensional vector space. </a:t>
            </a: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sz="1600" dirty="0"/>
          </a:p>
          <a:p>
            <a:pPr indent="-317500">
              <a:buClr>
                <a:srgbClr val="FF87D7"/>
              </a:buClr>
              <a:buSzPts val="1400"/>
              <a:defRPr/>
            </a:pPr>
            <a:r>
              <a:rPr lang="en-US" sz="1600" dirty="0">
                <a:solidFill>
                  <a:srgbClr val="14274E"/>
                </a:solidFill>
              </a:rPr>
              <a:t>A color image is a 2-D array of (R,G,B) integer triplets</a:t>
            </a: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dirty="0">
              <a:solidFill>
                <a:srgbClr val="14274E"/>
              </a:solidFill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sz="1600" dirty="0">
              <a:solidFill>
                <a:srgbClr val="14274E"/>
              </a:solidFill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r>
              <a:rPr lang="en-US" sz="1600" dirty="0">
                <a:solidFill>
                  <a:srgbClr val="14274E"/>
                </a:solidFill>
              </a:rPr>
              <a:t>There are two types of Color Modes: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14274E"/>
                </a:solidFill>
              </a:rPr>
              <a:t>        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14274E"/>
                </a:solidFill>
              </a:rPr>
              <a:t>         1. RGB Color Mode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14274E"/>
                </a:solidFill>
              </a:rPr>
              <a:t>         2. CMY Color Mode</a:t>
            </a: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sz="1600" dirty="0">
              <a:solidFill>
                <a:srgbClr val="14274E"/>
              </a:solidFill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dirty="0">
              <a:solidFill>
                <a:srgbClr val="14274E"/>
              </a:solidFill>
            </a:endParaRPr>
          </a:p>
          <a:p>
            <a:pPr indent="-317500">
              <a:buClr>
                <a:srgbClr val="FF87D7"/>
              </a:buClr>
              <a:buSzPts val="1400"/>
              <a:defRPr/>
            </a:pPr>
            <a:endParaRPr lang="en-US" sz="1600" dirty="0">
              <a:solidFill>
                <a:srgbClr val="14274E"/>
              </a:solidFill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C5C51B3-53C7-4134-A90C-6E45195A4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9" y="2595344"/>
            <a:ext cx="4101911" cy="2050956"/>
          </a:xfrm>
          <a:prstGeom prst="rect">
            <a:avLst/>
          </a:prstGeom>
        </p:spPr>
      </p:pic>
      <p:pic>
        <p:nvPicPr>
          <p:cNvPr id="24" name="Google Shape;2184;p69">
            <a:extLst>
              <a:ext uri="{FF2B5EF4-FFF2-40B4-BE49-F238E27FC236}">
                <a16:creationId xmlns:a16="http://schemas.microsoft.com/office/drawing/2014/main" id="{5F1AC5D8-900B-4515-B393-B8FFE9EDF1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3419"/>
          <a:stretch/>
        </p:blipFill>
        <p:spPr>
          <a:xfrm rot="11992033">
            <a:off x="-380110" y="5469291"/>
            <a:ext cx="6978249" cy="3477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7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Planets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1A1A1A"/>
      </a:accent1>
      <a:accent2>
        <a:srgbClr val="FFFFFF"/>
      </a:accent2>
      <a:accent3>
        <a:srgbClr val="FF87D7"/>
      </a:accent3>
      <a:accent4>
        <a:srgbClr val="FF3ABD"/>
      </a:accent4>
      <a:accent5>
        <a:srgbClr val="1A1A1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1089</Words>
  <Application>Microsoft Office PowerPoint</Application>
  <PresentationFormat>Widescreen</PresentationFormat>
  <Paragraphs>213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Calibri</vt:lpstr>
      <vt:lpstr>Calibri Light</vt:lpstr>
      <vt:lpstr>Fira Sans Condensed Light</vt:lpstr>
      <vt:lpstr>Nunito</vt:lpstr>
      <vt:lpstr>Nunito SemiBold</vt:lpstr>
      <vt:lpstr>Oswald</vt:lpstr>
      <vt:lpstr>Oswald SemiBold</vt:lpstr>
      <vt:lpstr>Palanquin Dark</vt:lpstr>
      <vt:lpstr>Rajdhani</vt:lpstr>
      <vt:lpstr>Roboto Condensed</vt:lpstr>
      <vt:lpstr>Spectral Light</vt:lpstr>
      <vt:lpstr>Office Theme</vt:lpstr>
      <vt:lpstr>Dark Planets by Slidesgo</vt:lpstr>
      <vt:lpstr>PowerPoint Presentation</vt:lpstr>
      <vt:lpstr>PowerPoint Presentation</vt:lpstr>
      <vt:lpstr>PowerPoint Presentation</vt:lpstr>
      <vt:lpstr>VIDEO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 VIDEO RASTER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Varad Ashtekar</dc:creator>
  <cp:lastModifiedBy>Ansh Magons</cp:lastModifiedBy>
  <cp:revision>157</cp:revision>
  <dcterms:created xsi:type="dcterms:W3CDTF">2021-10-12T04:11:51Z</dcterms:created>
  <dcterms:modified xsi:type="dcterms:W3CDTF">2021-10-13T06:32:14Z</dcterms:modified>
</cp:coreProperties>
</file>